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80" r:id="rId6"/>
    <p:sldId id="281" r:id="rId7"/>
    <p:sldId id="330" r:id="rId8"/>
    <p:sldId id="334" r:id="rId9"/>
    <p:sldId id="332" r:id="rId10"/>
    <p:sldId id="331" r:id="rId11"/>
    <p:sldId id="321" r:id="rId12"/>
    <p:sldId id="343" r:id="rId13"/>
    <p:sldId id="335" r:id="rId14"/>
    <p:sldId id="270" r:id="rId15"/>
    <p:sldId id="276" r:id="rId16"/>
    <p:sldId id="344" r:id="rId17"/>
    <p:sldId id="312" r:id="rId18"/>
    <p:sldId id="277" r:id="rId19"/>
    <p:sldId id="333" r:id="rId20"/>
    <p:sldId id="337" r:id="rId21"/>
    <p:sldId id="342" r:id="rId22"/>
    <p:sldId id="286" r:id="rId23"/>
    <p:sldId id="327" r:id="rId24"/>
    <p:sldId id="310" r:id="rId25"/>
    <p:sldId id="302" r:id="rId26"/>
  </p:sldIdLst>
  <p:sldSz cx="9144000" cy="6858000" type="screen4x3"/>
  <p:notesSz cx="7010400" cy="92233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99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78" d="100"/>
          <a:sy n="78" d="100"/>
        </p:scale>
        <p:origin x="1594" y="38"/>
      </p:cViewPr>
      <p:guideLst>
        <p:guide orient="horz" pos="21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ieser" userId="864f24d6-5b4b-48ec-9f92-83584638b09f" providerId="ADAL" clId="{EB7DA131-628A-451E-8443-A729665631A8}"/>
    <pc:docChg chg="undo custSel addSld modSld">
      <pc:chgData name="Bob Lieser" userId="864f24d6-5b4b-48ec-9f92-83584638b09f" providerId="ADAL" clId="{EB7DA131-628A-451E-8443-A729665631A8}" dt="2021-06-27T00:58:43.883" v="681" actId="20577"/>
      <pc:docMkLst>
        <pc:docMk/>
      </pc:docMkLst>
      <pc:sldChg chg="modSp mod">
        <pc:chgData name="Bob Lieser" userId="864f24d6-5b4b-48ec-9f92-83584638b09f" providerId="ADAL" clId="{EB7DA131-628A-451E-8443-A729665631A8}" dt="2021-06-27T00:38:29.192" v="183" actId="14100"/>
        <pc:sldMkLst>
          <pc:docMk/>
          <pc:sldMk cId="0" sldId="276"/>
        </pc:sldMkLst>
        <pc:spChg chg="mod">
          <ac:chgData name="Bob Lieser" userId="864f24d6-5b4b-48ec-9f92-83584638b09f" providerId="ADAL" clId="{EB7DA131-628A-451E-8443-A729665631A8}" dt="2021-06-27T00:38:29.192" v="183" actId="14100"/>
          <ac:spMkLst>
            <pc:docMk/>
            <pc:sldMk cId="0" sldId="276"/>
            <ac:spMk id="5" creationId="{6B723B4E-ED6F-483A-BCAD-748BB24AF1B9}"/>
          </ac:spMkLst>
        </pc:spChg>
      </pc:sldChg>
      <pc:sldChg chg="delSp mod">
        <pc:chgData name="Bob Lieser" userId="864f24d6-5b4b-48ec-9f92-83584638b09f" providerId="ADAL" clId="{EB7DA131-628A-451E-8443-A729665631A8}" dt="2021-06-27T00:03:00.860" v="0" actId="478"/>
        <pc:sldMkLst>
          <pc:docMk/>
          <pc:sldMk cId="0" sldId="280"/>
        </pc:sldMkLst>
        <pc:picChg chg="del">
          <ac:chgData name="Bob Lieser" userId="864f24d6-5b4b-48ec-9f92-83584638b09f" providerId="ADAL" clId="{EB7DA131-628A-451E-8443-A729665631A8}" dt="2021-06-27T00:03:00.860" v="0" actId="478"/>
          <ac:picMkLst>
            <pc:docMk/>
            <pc:sldMk cId="0" sldId="280"/>
            <ac:picMk id="6" creationId="{42D8BD43-BCF9-4A8C-B114-55F98B29D4B2}"/>
          </ac:picMkLst>
        </pc:picChg>
      </pc:sldChg>
      <pc:sldChg chg="addSp delSp modSp mod">
        <pc:chgData name="Bob Lieser" userId="864f24d6-5b4b-48ec-9f92-83584638b09f" providerId="ADAL" clId="{EB7DA131-628A-451E-8443-A729665631A8}" dt="2021-06-27T00:36:10.463" v="176"/>
        <pc:sldMkLst>
          <pc:docMk/>
          <pc:sldMk cId="3771947456" sldId="321"/>
        </pc:sldMkLst>
        <pc:spChg chg="mod">
          <ac:chgData name="Bob Lieser" userId="864f24d6-5b4b-48ec-9f92-83584638b09f" providerId="ADAL" clId="{EB7DA131-628A-451E-8443-A729665631A8}" dt="2021-06-27T00:21:33.477" v="127" actId="122"/>
          <ac:spMkLst>
            <pc:docMk/>
            <pc:sldMk cId="3771947456" sldId="321"/>
            <ac:spMk id="8197" creationId="{00000000-0000-0000-0000-000000000000}"/>
          </ac:spMkLst>
        </pc:spChg>
        <pc:picChg chg="add del">
          <ac:chgData name="Bob Lieser" userId="864f24d6-5b4b-48ec-9f92-83584638b09f" providerId="ADAL" clId="{EB7DA131-628A-451E-8443-A729665631A8}" dt="2021-06-27T00:36:10.463" v="176"/>
          <ac:picMkLst>
            <pc:docMk/>
            <pc:sldMk cId="3771947456" sldId="321"/>
            <ac:picMk id="4098" creationId="{FA60E9F4-C1B8-4861-A86A-0331B7123EE4}"/>
          </ac:picMkLst>
        </pc:picChg>
      </pc:sldChg>
      <pc:sldChg chg="addSp delSp modSp mod">
        <pc:chgData name="Bob Lieser" userId="864f24d6-5b4b-48ec-9f92-83584638b09f" providerId="ADAL" clId="{EB7DA131-628A-451E-8443-A729665631A8}" dt="2021-06-27T00:17:04.609" v="77" actId="1076"/>
        <pc:sldMkLst>
          <pc:docMk/>
          <pc:sldMk cId="1635874283" sldId="330"/>
        </pc:sldMkLst>
        <pc:spChg chg="mod">
          <ac:chgData name="Bob Lieser" userId="864f24d6-5b4b-48ec-9f92-83584638b09f" providerId="ADAL" clId="{EB7DA131-628A-451E-8443-A729665631A8}" dt="2021-06-27T00:13:28.136" v="57" actId="20577"/>
          <ac:spMkLst>
            <pc:docMk/>
            <pc:sldMk cId="1635874283" sldId="330"/>
            <ac:spMk id="2" creationId="{AD82A615-9DDB-4B53-B058-6DB54C4F75D9}"/>
          </ac:spMkLst>
        </pc:spChg>
        <pc:spChg chg="mod">
          <ac:chgData name="Bob Lieser" userId="864f24d6-5b4b-48ec-9f92-83584638b09f" providerId="ADAL" clId="{EB7DA131-628A-451E-8443-A729665631A8}" dt="2021-06-27T00:12:12.143" v="53" actId="1076"/>
          <ac:spMkLst>
            <pc:docMk/>
            <pc:sldMk cId="1635874283" sldId="330"/>
            <ac:spMk id="11270" creationId="{00000000-0000-0000-0000-000000000000}"/>
          </ac:spMkLst>
        </pc:spChg>
        <pc:picChg chg="del">
          <ac:chgData name="Bob Lieser" userId="864f24d6-5b4b-48ec-9f92-83584638b09f" providerId="ADAL" clId="{EB7DA131-628A-451E-8443-A729665631A8}" dt="2021-06-27T00:06:35.062" v="1" actId="478"/>
          <ac:picMkLst>
            <pc:docMk/>
            <pc:sldMk cId="1635874283" sldId="330"/>
            <ac:picMk id="8" creationId="{00000000-0000-0000-0000-000000000000}"/>
          </ac:picMkLst>
        </pc:picChg>
        <pc:picChg chg="add del">
          <ac:chgData name="Bob Lieser" userId="864f24d6-5b4b-48ec-9f92-83584638b09f" providerId="ADAL" clId="{EB7DA131-628A-451E-8443-A729665631A8}" dt="2021-06-27T00:06:39.878" v="3" actId="478"/>
          <ac:picMkLst>
            <pc:docMk/>
            <pc:sldMk cId="1635874283" sldId="330"/>
            <ac:picMk id="1026" creationId="{E448AEB3-3B3B-4468-BF92-7CE9B3FC411A}"/>
          </ac:picMkLst>
        </pc:picChg>
        <pc:picChg chg="add mod">
          <ac:chgData name="Bob Lieser" userId="864f24d6-5b4b-48ec-9f92-83584638b09f" providerId="ADAL" clId="{EB7DA131-628A-451E-8443-A729665631A8}" dt="2021-06-27T00:17:04.609" v="77" actId="1076"/>
          <ac:picMkLst>
            <pc:docMk/>
            <pc:sldMk cId="1635874283" sldId="330"/>
            <ac:picMk id="1027" creationId="{20CE1AA0-C185-4CF5-93D2-947355849332}"/>
          </ac:picMkLst>
        </pc:picChg>
        <pc:picChg chg="add del">
          <ac:chgData name="Bob Lieser" userId="864f24d6-5b4b-48ec-9f92-83584638b09f" providerId="ADAL" clId="{EB7DA131-628A-451E-8443-A729665631A8}" dt="2021-06-27T00:12:54.501" v="55"/>
          <ac:picMkLst>
            <pc:docMk/>
            <pc:sldMk cId="1635874283" sldId="330"/>
            <ac:picMk id="1028" creationId="{BEC67D44-E69E-4113-BE8B-8715568F123A}"/>
          </ac:picMkLst>
        </pc:picChg>
        <pc:picChg chg="add mod">
          <ac:chgData name="Bob Lieser" userId="864f24d6-5b4b-48ec-9f92-83584638b09f" providerId="ADAL" clId="{EB7DA131-628A-451E-8443-A729665631A8}" dt="2021-06-27T00:17:02.061" v="76" actId="1076"/>
          <ac:picMkLst>
            <pc:docMk/>
            <pc:sldMk cId="1635874283" sldId="330"/>
            <ac:picMk id="1030" creationId="{5A10D635-0666-4F13-B7D1-058A574502E9}"/>
          </ac:picMkLst>
        </pc:picChg>
        <pc:picChg chg="add del">
          <ac:chgData name="Bob Lieser" userId="864f24d6-5b4b-48ec-9f92-83584638b09f" providerId="ADAL" clId="{EB7DA131-628A-451E-8443-A729665631A8}" dt="2021-06-27T00:14:36.498" v="62"/>
          <ac:picMkLst>
            <pc:docMk/>
            <pc:sldMk cId="1635874283" sldId="330"/>
            <ac:picMk id="1032" creationId="{4C7EC668-6ADC-4C1A-AC49-EF366A636A8F}"/>
          </ac:picMkLst>
        </pc:picChg>
        <pc:picChg chg="add mod">
          <ac:chgData name="Bob Lieser" userId="864f24d6-5b4b-48ec-9f92-83584638b09f" providerId="ADAL" clId="{EB7DA131-628A-451E-8443-A729665631A8}" dt="2021-06-27T00:16:56.280" v="74" actId="14100"/>
          <ac:picMkLst>
            <pc:docMk/>
            <pc:sldMk cId="1635874283" sldId="330"/>
            <ac:picMk id="1034" creationId="{CF86066B-66FF-4620-8E3B-04F98E233393}"/>
          </ac:picMkLst>
        </pc:picChg>
      </pc:sldChg>
      <pc:sldChg chg="addSp modSp">
        <pc:chgData name="Bob Lieser" userId="864f24d6-5b4b-48ec-9f92-83584638b09f" providerId="ADAL" clId="{EB7DA131-628A-451E-8443-A729665631A8}" dt="2021-06-27T00:35:59.145" v="174" actId="1076"/>
        <pc:sldMkLst>
          <pc:docMk/>
          <pc:sldMk cId="2631764298" sldId="335"/>
        </pc:sldMkLst>
        <pc:picChg chg="add mod">
          <ac:chgData name="Bob Lieser" userId="864f24d6-5b4b-48ec-9f92-83584638b09f" providerId="ADAL" clId="{EB7DA131-628A-451E-8443-A729665631A8}" dt="2021-06-27T00:35:59.145" v="174" actId="1076"/>
          <ac:picMkLst>
            <pc:docMk/>
            <pc:sldMk cId="2631764298" sldId="335"/>
            <ac:picMk id="3074" creationId="{C7604423-BBE7-4538-B5F3-4A8E902A751F}"/>
          </ac:picMkLst>
        </pc:picChg>
      </pc:sldChg>
      <pc:sldChg chg="addSp delSp modSp add mod">
        <pc:chgData name="Bob Lieser" userId="864f24d6-5b4b-48ec-9f92-83584638b09f" providerId="ADAL" clId="{EB7DA131-628A-451E-8443-A729665631A8}" dt="2021-06-27T00:36:43.081" v="182" actId="1076"/>
        <pc:sldMkLst>
          <pc:docMk/>
          <pc:sldMk cId="1378202646" sldId="343"/>
        </pc:sldMkLst>
        <pc:spChg chg="del">
          <ac:chgData name="Bob Lieser" userId="864f24d6-5b4b-48ec-9f92-83584638b09f" providerId="ADAL" clId="{EB7DA131-628A-451E-8443-A729665631A8}" dt="2021-06-27T00:23:11.625" v="136" actId="478"/>
          <ac:spMkLst>
            <pc:docMk/>
            <pc:sldMk cId="1378202646" sldId="343"/>
            <ac:spMk id="9" creationId="{67FBEFCE-AB67-44F8-A913-0A78A15C3A29}"/>
          </ac:spMkLst>
        </pc:spChg>
        <pc:spChg chg="del mod">
          <ac:chgData name="Bob Lieser" userId="864f24d6-5b4b-48ec-9f92-83584638b09f" providerId="ADAL" clId="{EB7DA131-628A-451E-8443-A729665631A8}" dt="2021-06-27T00:22:47.663" v="130" actId="478"/>
          <ac:spMkLst>
            <pc:docMk/>
            <pc:sldMk cId="1378202646" sldId="343"/>
            <ac:spMk id="12" creationId="{23FB99DA-D739-4E06-BE65-167FB81BB2C7}"/>
          </ac:spMkLst>
        </pc:spChg>
        <pc:picChg chg="add del mod">
          <ac:chgData name="Bob Lieser" userId="864f24d6-5b4b-48ec-9f92-83584638b09f" providerId="ADAL" clId="{EB7DA131-628A-451E-8443-A729665631A8}" dt="2021-06-27T00:34:00.147" v="156" actId="478"/>
          <ac:picMkLst>
            <pc:docMk/>
            <pc:sldMk cId="1378202646" sldId="343"/>
            <ac:picMk id="2050" creationId="{02A10795-A601-4043-B0E8-A9D25045E3CF}"/>
          </ac:picMkLst>
        </pc:picChg>
        <pc:picChg chg="add mod">
          <ac:chgData name="Bob Lieser" userId="864f24d6-5b4b-48ec-9f92-83584638b09f" providerId="ADAL" clId="{EB7DA131-628A-451E-8443-A729665631A8}" dt="2021-06-27T00:32:32.130" v="139" actId="1076"/>
          <ac:picMkLst>
            <pc:docMk/>
            <pc:sldMk cId="1378202646" sldId="343"/>
            <ac:picMk id="2052" creationId="{0701F3AE-AC33-4357-BD30-E70E85590599}"/>
          </ac:picMkLst>
        </pc:picChg>
        <pc:picChg chg="add del mod">
          <ac:chgData name="Bob Lieser" userId="864f24d6-5b4b-48ec-9f92-83584638b09f" providerId="ADAL" clId="{EB7DA131-628A-451E-8443-A729665631A8}" dt="2021-06-27T00:33:34.369" v="150"/>
          <ac:picMkLst>
            <pc:docMk/>
            <pc:sldMk cId="1378202646" sldId="343"/>
            <ac:picMk id="2054" creationId="{8A4A9296-CFA4-4BBD-9D15-CF87EEAC5D44}"/>
          </ac:picMkLst>
        </pc:picChg>
        <pc:picChg chg="add del mod">
          <ac:chgData name="Bob Lieser" userId="864f24d6-5b4b-48ec-9f92-83584638b09f" providerId="ADAL" clId="{EB7DA131-628A-451E-8443-A729665631A8}" dt="2021-06-27T00:34:00.147" v="156" actId="478"/>
          <ac:picMkLst>
            <pc:docMk/>
            <pc:sldMk cId="1378202646" sldId="343"/>
            <ac:picMk id="2056" creationId="{93FD2528-54CE-4942-B4C1-7EA8CF1D5159}"/>
          </ac:picMkLst>
        </pc:picChg>
        <pc:picChg chg="add mod">
          <ac:chgData name="Bob Lieser" userId="864f24d6-5b4b-48ec-9f92-83584638b09f" providerId="ADAL" clId="{EB7DA131-628A-451E-8443-A729665631A8}" dt="2021-06-27T00:35:08.864" v="168" actId="1076"/>
          <ac:picMkLst>
            <pc:docMk/>
            <pc:sldMk cId="1378202646" sldId="343"/>
            <ac:picMk id="2058" creationId="{0186FD72-4AB6-4DB4-8801-CCF97BD9CF51}"/>
          </ac:picMkLst>
        </pc:picChg>
        <pc:picChg chg="add del mod">
          <ac:chgData name="Bob Lieser" userId="864f24d6-5b4b-48ec-9f92-83584638b09f" providerId="ADAL" clId="{EB7DA131-628A-451E-8443-A729665631A8}" dt="2021-06-27T00:35:00.998" v="165"/>
          <ac:picMkLst>
            <pc:docMk/>
            <pc:sldMk cId="1378202646" sldId="343"/>
            <ac:picMk id="2060" creationId="{6F0E2804-C1D8-4AAC-999A-D4EC991E103B}"/>
          </ac:picMkLst>
        </pc:picChg>
        <pc:picChg chg="add del mod">
          <ac:chgData name="Bob Lieser" userId="864f24d6-5b4b-48ec-9f92-83584638b09f" providerId="ADAL" clId="{EB7DA131-628A-451E-8443-A729665631A8}" dt="2021-06-27T00:35:09.564" v="169"/>
          <ac:picMkLst>
            <pc:docMk/>
            <pc:sldMk cId="1378202646" sldId="343"/>
            <ac:picMk id="2062" creationId="{7150DB8D-6C45-43AB-BB0B-EECCB83B52BD}"/>
          </ac:picMkLst>
        </pc:picChg>
        <pc:picChg chg="add del">
          <ac:chgData name="Bob Lieser" userId="864f24d6-5b4b-48ec-9f92-83584638b09f" providerId="ADAL" clId="{EB7DA131-628A-451E-8443-A729665631A8}" dt="2021-06-27T00:35:51.745" v="173"/>
          <ac:picMkLst>
            <pc:docMk/>
            <pc:sldMk cId="1378202646" sldId="343"/>
            <ac:picMk id="2064" creationId="{1DBD046C-B5B0-4B43-87F3-9205A78C42FE}"/>
          </ac:picMkLst>
        </pc:picChg>
        <pc:picChg chg="add mod">
          <ac:chgData name="Bob Lieser" userId="864f24d6-5b4b-48ec-9f92-83584638b09f" providerId="ADAL" clId="{EB7DA131-628A-451E-8443-A729665631A8}" dt="2021-06-27T00:36:43.081" v="182" actId="1076"/>
          <ac:picMkLst>
            <pc:docMk/>
            <pc:sldMk cId="1378202646" sldId="343"/>
            <ac:picMk id="2066" creationId="{125100E5-C3F8-4E0E-8A62-FE3BA29D9F1A}"/>
          </ac:picMkLst>
        </pc:picChg>
      </pc:sldChg>
      <pc:sldChg chg="addSp delSp modSp add mod">
        <pc:chgData name="Bob Lieser" userId="864f24d6-5b4b-48ec-9f92-83584638b09f" providerId="ADAL" clId="{EB7DA131-628A-451E-8443-A729665631A8}" dt="2021-06-27T00:58:43.883" v="681" actId="20577"/>
        <pc:sldMkLst>
          <pc:docMk/>
          <pc:sldMk cId="2879309894" sldId="344"/>
        </pc:sldMkLst>
        <pc:spChg chg="del mod">
          <ac:chgData name="Bob Lieser" userId="864f24d6-5b4b-48ec-9f92-83584638b09f" providerId="ADAL" clId="{EB7DA131-628A-451E-8443-A729665631A8}" dt="2021-06-27T00:46:20.535" v="298"/>
          <ac:spMkLst>
            <pc:docMk/>
            <pc:sldMk cId="2879309894" sldId="344"/>
            <ac:spMk id="5" creationId="{6B723B4E-ED6F-483A-BCAD-748BB24AF1B9}"/>
          </ac:spMkLst>
        </pc:spChg>
        <pc:spChg chg="add mod">
          <ac:chgData name="Bob Lieser" userId="864f24d6-5b4b-48ec-9f92-83584638b09f" providerId="ADAL" clId="{EB7DA131-628A-451E-8443-A729665631A8}" dt="2021-06-27T00:58:43.883" v="681" actId="20577"/>
          <ac:spMkLst>
            <pc:docMk/>
            <pc:sldMk cId="2879309894" sldId="344"/>
            <ac:spMk id="7" creationId="{2338E533-9160-46B4-AD65-01977E3A4167}"/>
          </ac:spMkLst>
        </pc:spChg>
        <pc:spChg chg="mod">
          <ac:chgData name="Bob Lieser" userId="864f24d6-5b4b-48ec-9f92-83584638b09f" providerId="ADAL" clId="{EB7DA131-628A-451E-8443-A729665631A8}" dt="2021-06-27T00:53:27.724" v="535" actId="1076"/>
          <ac:spMkLst>
            <pc:docMk/>
            <pc:sldMk cId="2879309894" sldId="344"/>
            <ac:spMk id="16" creationId="{00000000-0000-0000-0000-000000000000}"/>
          </ac:spMkLst>
        </pc:spChg>
        <pc:picChg chg="del">
          <ac:chgData name="Bob Lieser" userId="864f24d6-5b4b-48ec-9f92-83584638b09f" providerId="ADAL" clId="{EB7DA131-628A-451E-8443-A729665631A8}" dt="2021-06-27T00:40:22.817" v="185" actId="478"/>
          <ac:picMkLst>
            <pc:docMk/>
            <pc:sldMk cId="2879309894" sldId="344"/>
            <ac:picMk id="6" creationId="{445494C8-7C9D-42C7-B4AE-6DB1906DE8D1}"/>
          </ac:picMkLst>
        </pc:picChg>
        <pc:picChg chg="add del mod">
          <ac:chgData name="Bob Lieser" userId="864f24d6-5b4b-48ec-9f92-83584638b09f" providerId="ADAL" clId="{EB7DA131-628A-451E-8443-A729665631A8}" dt="2021-06-27T00:42:21.426" v="274" actId="478"/>
          <ac:picMkLst>
            <pc:docMk/>
            <pc:sldMk cId="2879309894" sldId="344"/>
            <ac:picMk id="5122" creationId="{4F281BD4-33AD-4BB7-8C85-F0051BB0F15A}"/>
          </ac:picMkLst>
        </pc:picChg>
        <pc:picChg chg="add del mod">
          <ac:chgData name="Bob Lieser" userId="864f24d6-5b4b-48ec-9f92-83584638b09f" providerId="ADAL" clId="{EB7DA131-628A-451E-8443-A729665631A8}" dt="2021-06-27T00:42:21.426" v="274" actId="478"/>
          <ac:picMkLst>
            <pc:docMk/>
            <pc:sldMk cId="2879309894" sldId="344"/>
            <ac:picMk id="5123" creationId="{9E40E62D-888F-4386-98C6-747032E89234}"/>
          </ac:picMkLst>
        </pc:picChg>
        <pc:picChg chg="add mod">
          <ac:chgData name="Bob Lieser" userId="864f24d6-5b4b-48ec-9f92-83584638b09f" providerId="ADAL" clId="{EB7DA131-628A-451E-8443-A729665631A8}" dt="2021-06-27T00:52:46.799" v="531" actId="1076"/>
          <ac:picMkLst>
            <pc:docMk/>
            <pc:sldMk cId="2879309894" sldId="344"/>
            <ac:picMk id="5124" creationId="{F7D555D3-201F-41D0-8E2E-D8733CF377EC}"/>
          </ac:picMkLst>
        </pc:picChg>
        <pc:picChg chg="add mod">
          <ac:chgData name="Bob Lieser" userId="864f24d6-5b4b-48ec-9f92-83584638b09f" providerId="ADAL" clId="{EB7DA131-628A-451E-8443-A729665631A8}" dt="2021-06-27T00:53:16.406" v="534" actId="1076"/>
          <ac:picMkLst>
            <pc:docMk/>
            <pc:sldMk cId="2879309894" sldId="344"/>
            <ac:picMk id="5126" creationId="{C34F8620-F39D-4273-8CF0-B404AB4968E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1963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1963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31E34845-A8AD-43E6-9667-AC8E8018E69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61414"/>
            <a:ext cx="3038475" cy="46196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61414"/>
            <a:ext cx="3038475" cy="46196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8F7A079E-6B4E-4509-A7C1-C5B5659EA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6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7841" cy="461169"/>
          </a:xfrm>
          <a:prstGeom prst="rect">
            <a:avLst/>
          </a:prstGeom>
        </p:spPr>
        <p:txBody>
          <a:bodyPr vert="horz" wrap="square" lIns="92364" tIns="46183" rIns="92364" bIns="4618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1" cy="461169"/>
          </a:xfrm>
          <a:prstGeom prst="rect">
            <a:avLst/>
          </a:prstGeom>
        </p:spPr>
        <p:txBody>
          <a:bodyPr vert="horz" wrap="square" lIns="92364" tIns="46183" rIns="92364" bIns="4618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A645DDC0-DC9A-4584-BD17-056D0A22E6BD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3738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364" tIns="46183" rIns="92364" bIns="4618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wrap="square" lIns="92364" tIns="46183" rIns="92364" bIns="4618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60607"/>
            <a:ext cx="3037841" cy="461169"/>
          </a:xfrm>
          <a:prstGeom prst="rect">
            <a:avLst/>
          </a:prstGeom>
        </p:spPr>
        <p:txBody>
          <a:bodyPr vert="horz" wrap="square" lIns="92364" tIns="46183" rIns="92364" bIns="4618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60607"/>
            <a:ext cx="3037841" cy="461169"/>
          </a:xfrm>
          <a:prstGeom prst="rect">
            <a:avLst/>
          </a:prstGeom>
        </p:spPr>
        <p:txBody>
          <a:bodyPr vert="horz" wrap="square" lIns="92364" tIns="46183" rIns="92364" bIns="4618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A9C0EA47-A132-4FCA-9E48-2C5EEDBC1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67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20E4F4-BC8D-4290-B8B1-84641E12EF4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5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94B328-7E6F-4E5D-84D2-3CFFAD96A2A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7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8221F1-CF71-42D4-BB0E-656FD208084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33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C6EC09-68CA-4708-86AE-487BA76816A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3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209C7F-F993-4FEF-8419-451BFB4152C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4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C6AC11-134F-45DC-9481-1FF0E51C902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52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EA6AF6-8673-4490-AD55-E96CED3777B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71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0DA223-C697-4902-9982-42300269BD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0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0DA223-C697-4902-9982-42300269BD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66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FC9712-7F28-4B38-9519-542A34B89BE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47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FC9712-7F28-4B38-9519-542A34B89BE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32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6E3011-E5FE-4A6D-ACD9-B4C99247BB5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14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94B328-7E6F-4E5D-84D2-3CFFAD96A2A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0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B169A-D2BA-4102-B6FD-677884A6D856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91BB6-8CBA-41B2-90CE-4831DF401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59D7-92E8-456F-96E3-9E7F8D3C7AB0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5F3A3-D118-40E4-A2DE-19E4D2780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285B0-CB4B-4E14-B3E0-28974A1D3D14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84178-0775-44A0-93BE-168727524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67926-0C28-437A-B092-1EA3715E2C29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1943B-35B8-415B-B54F-3D79158EB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5753B-EA77-4ED5-B7F4-9FD84448B411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8DF9E-095C-42E2-B84B-56130F4F8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F123-E191-47EB-B18C-D68CFBC3B22D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267B-30CA-43E2-805B-3A7557EEC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440EE-20A6-4479-B4FA-5B2E5958D5AA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AFFC2-40EB-43C5-B04D-644540898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1B782-3618-45EA-9C62-B6F52B747B3D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A69D8-0F09-4D2F-A894-D574AD4E7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99FDB-A063-4781-8A74-D088E0C90D65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2A6A9-49CC-4630-8373-B04BB4721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BE3B-19FB-427A-93C4-31D1374E0CF2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63FB3-B920-4EE6-990A-0E70FCCE5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A881B-3F70-4868-85F4-C979119E3EB3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B2DB3-F6D6-4623-9C6B-94C55B963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7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E5319F0-446F-4E99-B546-B7A2AC0BA843}" type="datetime1">
              <a:rPr lang="en-US"/>
              <a:pPr>
                <a:defRPr/>
              </a:pPr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703C4E1-AAD7-413D-B08E-725E4760C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7000">
    <p:random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7391400" cy="591312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826"/>
            <a:ext cx="9144000" cy="5168348"/>
          </a:xfrm>
          <a:prstGeom prst="rect">
            <a:avLst/>
          </a:prstGeom>
        </p:spPr>
      </p:pic>
      <p:pic>
        <p:nvPicPr>
          <p:cNvPr id="3074" name="Picture 2" descr="May be an image of text">
            <a:extLst>
              <a:ext uri="{FF2B5EF4-FFF2-40B4-BE49-F238E27FC236}">
                <a16:creationId xmlns:a16="http://schemas.microsoft.com/office/drawing/2014/main" id="{C7604423-BBE7-4538-B5F3-4A8E902A7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755" y="-2438400"/>
            <a:ext cx="3876675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764298"/>
      </p:ext>
    </p:extLst>
  </p:cSld>
  <p:clrMapOvr>
    <a:masterClrMapping/>
  </p:clrMapOvr>
  <p:transition advClick="0" advTm="7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bridgingculturesPeop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448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7"/>
          <p:cNvSpPr txBox="1">
            <a:spLocks noChangeArrowheads="1"/>
          </p:cNvSpPr>
          <p:nvPr/>
        </p:nvSpPr>
        <p:spPr bwMode="auto">
          <a:xfrm>
            <a:off x="0" y="14478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400">
                <a:solidFill>
                  <a:srgbClr val="006699"/>
                </a:solidFill>
                <a:latin typeface="Futura Bold BT" charset="0"/>
              </a:rPr>
              <a:t>Professional Visitor Programs</a:t>
            </a:r>
          </a:p>
          <a:p>
            <a:pPr algn="ctr">
              <a:spcAft>
                <a:spcPts val="600"/>
              </a:spcAft>
            </a:pPr>
            <a:endParaRPr lang="en-US" sz="2400">
              <a:solidFill>
                <a:srgbClr val="595959"/>
              </a:solidFill>
              <a:latin typeface="Futura Bold BT" charset="0"/>
            </a:endParaRPr>
          </a:p>
          <a:p>
            <a:pPr algn="ctr">
              <a:spcAft>
                <a:spcPts val="600"/>
              </a:spcAft>
            </a:pPr>
            <a:r>
              <a:rPr lang="en-US" sz="2400">
                <a:solidFill>
                  <a:srgbClr val="595959"/>
                </a:solidFill>
                <a:latin typeface="Futura Bold BT" charset="0"/>
              </a:rPr>
              <a:t>International Visitor Leadership Program &amp;</a:t>
            </a:r>
          </a:p>
          <a:p>
            <a:pPr algn="ctr">
              <a:spcAft>
                <a:spcPts val="600"/>
              </a:spcAft>
            </a:pPr>
            <a:r>
              <a:rPr lang="en-US" sz="2400">
                <a:solidFill>
                  <a:srgbClr val="595959"/>
                </a:solidFill>
                <a:latin typeface="Futura Bold BT" charset="0"/>
              </a:rPr>
              <a:t>Youth Ambassador Program</a:t>
            </a:r>
          </a:p>
          <a:p>
            <a:pPr algn="ctr">
              <a:spcAft>
                <a:spcPts val="1200"/>
              </a:spcAft>
            </a:pPr>
            <a:r>
              <a:rPr lang="en-US" sz="2400" i="1">
                <a:solidFill>
                  <a:srgbClr val="595959"/>
                </a:solidFill>
                <a:latin typeface="Futura Light BT" charset="0"/>
              </a:rPr>
              <a:t>Funded by U.S. Department of State</a:t>
            </a:r>
          </a:p>
          <a:p>
            <a:pPr algn="ctr">
              <a:spcAft>
                <a:spcPts val="1200"/>
              </a:spcAft>
            </a:pPr>
            <a:endParaRPr lang="en-US" sz="800" i="1">
              <a:solidFill>
                <a:srgbClr val="595959"/>
              </a:solidFill>
              <a:latin typeface="Futura Light BT" charset="0"/>
            </a:endParaRPr>
          </a:p>
          <a:p>
            <a:pPr algn="ctr">
              <a:spcAft>
                <a:spcPts val="600"/>
              </a:spcAft>
            </a:pPr>
            <a:r>
              <a:rPr lang="en-US" sz="2400">
                <a:solidFill>
                  <a:srgbClr val="595959"/>
                </a:solidFill>
                <a:latin typeface="Futura Bold BT" charset="0"/>
              </a:rPr>
              <a:t>Community Connections</a:t>
            </a:r>
          </a:p>
          <a:p>
            <a:pPr algn="ctr">
              <a:spcAft>
                <a:spcPts val="1200"/>
              </a:spcAft>
            </a:pPr>
            <a:r>
              <a:rPr lang="en-US" sz="2400" i="1">
                <a:solidFill>
                  <a:srgbClr val="595959"/>
                </a:solidFill>
                <a:latin typeface="Futura Light BT" charset="0"/>
              </a:rPr>
              <a:t>Funded by USAID</a:t>
            </a:r>
          </a:p>
          <a:p>
            <a:pPr algn="ctr">
              <a:spcAft>
                <a:spcPts val="1200"/>
              </a:spcAft>
            </a:pPr>
            <a:endParaRPr lang="en-US" sz="800">
              <a:solidFill>
                <a:srgbClr val="595959"/>
              </a:solidFill>
              <a:latin typeface="Futura Light BT" charset="0"/>
            </a:endParaRPr>
          </a:p>
          <a:p>
            <a:pPr algn="ctr">
              <a:spcAft>
                <a:spcPts val="600"/>
              </a:spcAft>
            </a:pPr>
            <a:r>
              <a:rPr lang="en-US" sz="2400">
                <a:solidFill>
                  <a:srgbClr val="595959"/>
                </a:solidFill>
                <a:latin typeface="Futura Bold BT" charset="0"/>
              </a:rPr>
              <a:t>Open World</a:t>
            </a:r>
          </a:p>
          <a:p>
            <a:pPr algn="ctr">
              <a:spcAft>
                <a:spcPts val="1200"/>
              </a:spcAft>
            </a:pPr>
            <a:r>
              <a:rPr lang="en-US" sz="2400" i="1">
                <a:solidFill>
                  <a:srgbClr val="595959"/>
                </a:solidFill>
                <a:latin typeface="Futura Light BT" charset="0"/>
              </a:rPr>
              <a:t>Funded by Library of Congress</a:t>
            </a:r>
          </a:p>
          <a:p>
            <a:pPr algn="ctr">
              <a:spcAft>
                <a:spcPts val="1200"/>
              </a:spcAft>
            </a:pPr>
            <a:endParaRPr lang="en-US" sz="2400">
              <a:solidFill>
                <a:srgbClr val="595959"/>
              </a:solidFill>
              <a:latin typeface="Futura Light BT" charset="0"/>
            </a:endParaRPr>
          </a:p>
          <a:p>
            <a:pPr algn="ctr">
              <a:spcAft>
                <a:spcPts val="1800"/>
              </a:spcAft>
            </a:pPr>
            <a:endParaRPr lang="en-US" sz="2400">
              <a:solidFill>
                <a:srgbClr val="595959"/>
              </a:solidFill>
              <a:latin typeface="Futura Bold B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609600"/>
            <a:ext cx="7162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Futura Lt BT" pitchFamily="34" charset="0"/>
              </a:rPr>
              <a:t>Tulsa Global Alliance has brought thousands of international visitors to our area through programs –sponsored by the U.S. Department of State Bureau of Educational and Cultural Affairs, the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Futura Lt BT" pitchFamily="34" charset="0"/>
              </a:rPr>
              <a:t>U.S. Agency for International Development,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Futura Lt BT" pitchFamily="34" charset="0"/>
              </a:rPr>
              <a:t>and the U.S. Library of Congress</a:t>
            </a:r>
          </a:p>
          <a:p>
            <a:pPr algn="ctr"/>
            <a:endParaRPr lang="en-US" b="1" dirty="0">
              <a:solidFill>
                <a:schemeClr val="bg1"/>
              </a:solidFill>
              <a:latin typeface="Futura Lt BT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Futura Lt BT" pitchFamily="34" charset="0"/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  <a:latin typeface="Futura Lt BT" pitchFamily="34" charset="0"/>
              </a:rPr>
              <a:t>Annual Economic Impact of TGA’s International visitors:</a:t>
            </a:r>
          </a:p>
          <a:p>
            <a:pPr algn="ctr"/>
            <a:endParaRPr lang="en-US" b="1" dirty="0">
              <a:solidFill>
                <a:schemeClr val="bg1"/>
              </a:solidFill>
              <a:latin typeface="Futura Lt BT" pitchFamily="34" charset="0"/>
            </a:endParaRPr>
          </a:p>
          <a:p>
            <a:pPr algn="ctr"/>
            <a:r>
              <a:rPr lang="en-US" sz="9600" b="1" dirty="0">
                <a:solidFill>
                  <a:schemeClr val="bg1"/>
                </a:solidFill>
              </a:rPr>
              <a:t>$641,390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7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419600" y="1676400"/>
            <a:ext cx="4724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“World in a Box Day”</a:t>
            </a:r>
          </a:p>
          <a:p>
            <a:r>
              <a:rPr lang="en-US" sz="2200" dirty="0"/>
              <a:t>….Tulsa City County Library Partner</a:t>
            </a:r>
          </a:p>
          <a:p>
            <a:endParaRPr lang="en-US" dirty="0"/>
          </a:p>
          <a:p>
            <a:r>
              <a:rPr lang="en-US" sz="2200" b="1" dirty="0"/>
              <a:t>Culture Box Program</a:t>
            </a:r>
          </a:p>
          <a:p>
            <a:endParaRPr lang="en-US" sz="2200" b="1" dirty="0"/>
          </a:p>
          <a:p>
            <a:r>
              <a:rPr lang="en-US" sz="2200" b="1" dirty="0"/>
              <a:t>Student/ Classroom Exchanges </a:t>
            </a:r>
          </a:p>
          <a:p>
            <a:r>
              <a:rPr lang="en-US" sz="2200" dirty="0"/>
              <a:t>….Tulsa Public Schools Partner</a:t>
            </a:r>
          </a:p>
          <a:p>
            <a:endParaRPr lang="en-US" sz="2200" dirty="0"/>
          </a:p>
          <a:p>
            <a:r>
              <a:rPr lang="en-US" sz="2200" b="1" dirty="0"/>
              <a:t>Collegiate International Partners</a:t>
            </a:r>
          </a:p>
          <a:p>
            <a:r>
              <a:rPr lang="en-US" sz="2200" dirty="0"/>
              <a:t>….TU, OSU, </a:t>
            </a:r>
            <a:r>
              <a:rPr lang="en-US" sz="2200" dirty="0" err="1"/>
              <a:t>ORU</a:t>
            </a:r>
            <a:r>
              <a:rPr lang="en-US" sz="2200" dirty="0"/>
              <a:t>, </a:t>
            </a:r>
            <a:r>
              <a:rPr lang="en-US" sz="2200" dirty="0" err="1"/>
              <a:t>OU</a:t>
            </a:r>
            <a:r>
              <a:rPr lang="en-US" sz="2200" dirty="0"/>
              <a:t>, </a:t>
            </a:r>
            <a:r>
              <a:rPr lang="en-US" sz="2200" dirty="0" err="1"/>
              <a:t>TCC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6B723B4E-ED6F-483A-BCAD-748BB24AF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300"/>
            <a:ext cx="84292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06699"/>
                </a:solidFill>
                <a:latin typeface="Futura Bold BT" charset="0"/>
              </a:rPr>
              <a:t>Global Education  </a:t>
            </a:r>
          </a:p>
        </p:txBody>
      </p:sp>
      <p:pic>
        <p:nvPicPr>
          <p:cNvPr id="6" name="Picture 8" descr="IMG_0230.JPG">
            <a:extLst>
              <a:ext uri="{FF2B5EF4-FFF2-40B4-BE49-F238E27FC236}">
                <a16:creationId xmlns:a16="http://schemas.microsoft.com/office/drawing/2014/main" id="{445494C8-7C9D-42C7-B4AE-6DB1906D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33"/>
          <a:stretch>
            <a:fillRect/>
          </a:stretch>
        </p:blipFill>
        <p:spPr bwMode="auto">
          <a:xfrm>
            <a:off x="666750" y="1905000"/>
            <a:ext cx="3086100" cy="2380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7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29996" y="1603686"/>
            <a:ext cx="50378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Eight videos with stories, greetings, and videos from the countries of Tulsa’s Sister Cities, with over 1,800 views from Tulsa and around the world! </a:t>
            </a:r>
          </a:p>
          <a:p>
            <a:endParaRPr lang="en-US" sz="2200" dirty="0"/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2338E533-9160-46B4-AD65-01977E3A4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97058"/>
            <a:ext cx="89915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006699"/>
                </a:solidFill>
                <a:latin typeface="Futura Bold BT" charset="0"/>
              </a:rPr>
              <a:t>Global Education-Tulsa City-County Library Build A Reader Sister Cities </a:t>
            </a:r>
            <a:r>
              <a:rPr lang="en-US" sz="3200" b="1">
                <a:solidFill>
                  <a:srgbClr val="006699"/>
                </a:solidFill>
                <a:latin typeface="Futura Bold BT" charset="0"/>
              </a:rPr>
              <a:t>Storytimes</a:t>
            </a:r>
            <a:endParaRPr lang="en-US" sz="3200" b="1" dirty="0">
              <a:solidFill>
                <a:srgbClr val="006699"/>
              </a:solidFill>
              <a:latin typeface="Futura Bold BT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7D555D3-201F-41D0-8E2E-D8733CF37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5" y="1603686"/>
            <a:ext cx="3407418" cy="525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Kids | Tulsa Library">
            <a:extLst>
              <a:ext uri="{FF2B5EF4-FFF2-40B4-BE49-F238E27FC236}">
                <a16:creationId xmlns:a16="http://schemas.microsoft.com/office/drawing/2014/main" id="{C34F8620-F39D-4273-8CF0-B404AB49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25927"/>
            <a:ext cx="3361681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309894"/>
      </p:ext>
    </p:extLst>
  </p:cSld>
  <p:clrMapOvr>
    <a:masterClrMapping/>
  </p:clrMapOvr>
  <p:transition advClick="0" advTm="7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1752600"/>
            <a:ext cx="64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Futura Lt BT" pitchFamily="34" charset="0"/>
              </a:rPr>
              <a:t>The children we raise and teach will live in a world with </a:t>
            </a:r>
            <a:r>
              <a:rPr lang="en-US" sz="5400" dirty="0">
                <a:solidFill>
                  <a:schemeClr val="bg1"/>
                </a:solidFill>
                <a:latin typeface="Futura Lt BT" pitchFamily="34" charset="0"/>
              </a:rPr>
              <a:t>transparent borders</a:t>
            </a:r>
            <a:r>
              <a:rPr lang="en-US" sz="3600" dirty="0">
                <a:solidFill>
                  <a:schemeClr val="bg1"/>
                </a:solidFill>
                <a:latin typeface="Futura Lt BT" pitchFamily="34" charset="0"/>
              </a:rPr>
              <a:t>,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Futura Lt BT" pitchFamily="34" charset="0"/>
              </a:rPr>
              <a:t>so intercultural competency is key to their education.</a:t>
            </a:r>
          </a:p>
        </p:txBody>
      </p:sp>
    </p:spTree>
  </p:cSld>
  <p:clrMapOvr>
    <a:masterClrMapping/>
  </p:clrMapOvr>
  <p:transition advClick="0" advTm="7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4"/>
          <p:cNvSpPr txBox="1">
            <a:spLocks noChangeArrowheads="1"/>
          </p:cNvSpPr>
          <p:nvPr/>
        </p:nvSpPr>
        <p:spPr bwMode="auto">
          <a:xfrm>
            <a:off x="4505642" y="714223"/>
            <a:ext cx="4475162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06699"/>
                </a:solidFill>
                <a:latin typeface="Futura Bold BT" charset="0"/>
              </a:rPr>
              <a:t>Culture Box Program  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595959"/>
                </a:solidFill>
                <a:latin typeface="Futura Light BT" charset="0"/>
              </a:rPr>
              <a:t>47 countries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595959"/>
                </a:solidFill>
                <a:latin typeface="Futura Light BT" charset="0"/>
              </a:rPr>
              <a:t>hands-on learning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595959"/>
                </a:solidFill>
                <a:latin typeface="Futura Light BT" charset="0"/>
              </a:rPr>
              <a:t>available for rent</a:t>
            </a:r>
          </a:p>
        </p:txBody>
      </p:sp>
      <p:sp>
        <p:nvSpPr>
          <p:cNvPr id="17412" name="TextBox 22"/>
          <p:cNvSpPr txBox="1">
            <a:spLocks noChangeArrowheads="1"/>
          </p:cNvSpPr>
          <p:nvPr/>
        </p:nvSpPr>
        <p:spPr bwMode="auto">
          <a:xfrm>
            <a:off x="533400" y="3934123"/>
            <a:ext cx="320039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6699"/>
                </a:solidFill>
                <a:latin typeface="Futura Bold BT" charset="0"/>
              </a:rPr>
              <a:t>See,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6699"/>
                </a:solidFill>
                <a:latin typeface="Futura Bold BT" charset="0"/>
              </a:rPr>
              <a:t> Touch,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6699"/>
                </a:solidFill>
                <a:latin typeface="Futura Bold BT" charset="0"/>
              </a:rPr>
              <a:t> Smell,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6699"/>
                </a:solidFill>
                <a:latin typeface="Futura Bold BT" charset="0"/>
              </a:rPr>
              <a:t> Hear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6699"/>
                </a:solidFill>
                <a:latin typeface="Futura Bold BT" charset="0"/>
              </a:rPr>
              <a:t>The World!</a:t>
            </a:r>
            <a:endParaRPr lang="en-US" sz="2400" dirty="0">
              <a:latin typeface="Calibri" charset="0"/>
            </a:endParaRPr>
          </a:p>
        </p:txBody>
      </p:sp>
      <p:pic>
        <p:nvPicPr>
          <p:cNvPr id="17414" name="Picture 9" descr="DSC0007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447800"/>
            <a:ext cx="3425638" cy="226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36526"/>
            <a:ext cx="3124200" cy="1185556"/>
          </a:xfrm>
          <a:prstGeom prst="rect">
            <a:avLst/>
          </a:prstGeom>
        </p:spPr>
      </p:pic>
      <p:pic>
        <p:nvPicPr>
          <p:cNvPr id="11" name="Picture 6" descr="http://content.delivra.com/etapcontent/TulsaGlobalAlliance/Riya%20Julia%20Emily%20WIBD%202017.jpg">
            <a:extLst>
              <a:ext uri="{FF2B5EF4-FFF2-40B4-BE49-F238E27FC236}">
                <a16:creationId xmlns:a16="http://schemas.microsoft.com/office/drawing/2014/main" id="{0EB78E7B-BF18-438D-8990-689B2324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13690" y="81708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2E5D"/>
                </a:solidFill>
                <a:latin typeface="futura-lt-w01-book"/>
              </a:rPr>
              <a:t>Photos from Our 2019</a:t>
            </a:r>
            <a:endParaRPr lang="en-US" b="1" dirty="0"/>
          </a:p>
          <a:p>
            <a:pPr algn="ctr"/>
            <a:r>
              <a:rPr lang="en-US" b="1" dirty="0">
                <a:solidFill>
                  <a:srgbClr val="002E5D"/>
                </a:solidFill>
                <a:latin typeface="futura-lt-w01-book"/>
              </a:rPr>
              <a:t>"World in a Box" Day!</a:t>
            </a:r>
            <a:endParaRPr lang="en-US" b="1" dirty="0"/>
          </a:p>
          <a:p>
            <a:pPr algn="ctr"/>
            <a:r>
              <a:rPr lang="en-US" b="1" dirty="0">
                <a:solidFill>
                  <a:srgbClr val="002E5D"/>
                </a:solidFill>
                <a:latin typeface="futura-lt-w01-book"/>
              </a:rPr>
              <a:t>1,000 people attended!</a:t>
            </a:r>
            <a:endParaRPr lang="en-US" b="1" dirty="0"/>
          </a:p>
          <a:p>
            <a:r>
              <a:rPr lang="en-US" b="1" dirty="0">
                <a:solidFill>
                  <a:srgbClr val="000000"/>
                </a:solidFill>
              </a:rPr>
              <a:t>Thank you, Tulsa City-County Library for hosting!  Thanks to the </a:t>
            </a:r>
            <a:r>
              <a:rPr lang="en-US" b="1" dirty="0" err="1">
                <a:solidFill>
                  <a:srgbClr val="000000"/>
                </a:solidFill>
              </a:rPr>
              <a:t>Gelvin</a:t>
            </a:r>
            <a:r>
              <a:rPr lang="en-US" b="1" dirty="0">
                <a:solidFill>
                  <a:srgbClr val="000000"/>
                </a:solidFill>
              </a:rPr>
              <a:t> Foundation for its sponsorship!</a:t>
            </a:r>
            <a:endParaRPr lang="en-US" b="1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3" y="609600"/>
            <a:ext cx="3802279" cy="563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54" y="2592387"/>
            <a:ext cx="1676400" cy="125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79" y="2573337"/>
            <a:ext cx="1701800" cy="1276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03" y="4495799"/>
            <a:ext cx="1663700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51" y="4491250"/>
            <a:ext cx="16637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86525"/>
      </p:ext>
    </p:extLst>
  </p:cSld>
  <p:clrMapOvr>
    <a:masterClrMapping/>
  </p:clrMapOvr>
  <p:transition advClick="0" advTm="7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040" y="1371600"/>
            <a:ext cx="861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99"/>
                </a:solidFill>
                <a:latin typeface="Futura Light BT"/>
              </a:rPr>
              <a:t>Toast the Travelers</a:t>
            </a:r>
          </a:p>
          <a:p>
            <a:r>
              <a:rPr lang="en-US" sz="2800" dirty="0">
                <a:solidFill>
                  <a:srgbClr val="006699"/>
                </a:solidFill>
                <a:latin typeface="Futura Light BT"/>
              </a:rPr>
              <a:t>Toast the Hosts</a:t>
            </a:r>
          </a:p>
          <a:p>
            <a:r>
              <a:rPr lang="en-US" sz="2800" dirty="0">
                <a:solidFill>
                  <a:srgbClr val="006699"/>
                </a:solidFill>
                <a:latin typeface="Futura Light BT"/>
              </a:rPr>
              <a:t>Trade/ Business Development Promotions </a:t>
            </a:r>
          </a:p>
          <a:p>
            <a:r>
              <a:rPr lang="en-US" sz="2800" dirty="0">
                <a:solidFill>
                  <a:srgbClr val="006699"/>
                </a:solidFill>
                <a:latin typeface="Futura Light BT"/>
              </a:rPr>
              <a:t>Savor! An International Food Tasting Event </a:t>
            </a:r>
          </a:p>
          <a:p>
            <a:r>
              <a:rPr lang="en-US" dirty="0"/>
              <a:t> </a:t>
            </a:r>
          </a:p>
        </p:txBody>
      </p:sp>
      <p:pic>
        <p:nvPicPr>
          <p:cNvPr id="1026" name="Picture 2" descr="https://scontent.ftul1-1.fna.fbcdn.net/v/t31.0-8/21414970_10155710969682070_6141375694324866666_o.jpg?oh=e8959a3a2ef1fd4e2b8c4f4ba44cf311&amp;oe=5A816B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78781"/>
            <a:ext cx="4101740" cy="307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5D7FB288-8AB7-41EF-A5B1-EAC3C10CF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1" y="533400"/>
            <a:ext cx="441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595959"/>
                </a:solidFill>
                <a:latin typeface="Futura Bold BT" charset="0"/>
              </a:rPr>
              <a:t>International Events</a:t>
            </a:r>
          </a:p>
        </p:txBody>
      </p:sp>
    </p:spTree>
    <p:extLst>
      <p:ext uri="{BB962C8B-B14F-4D97-AF65-F5344CB8AC3E}">
        <p14:creationId xmlns:p14="http://schemas.microsoft.com/office/powerpoint/2010/main" val="3604996103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040" y="1371600"/>
            <a:ext cx="8610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6699"/>
              </a:solidFill>
              <a:latin typeface="Futura Light BT"/>
            </a:endParaRPr>
          </a:p>
          <a:p>
            <a:endParaRPr lang="en-US" sz="2800" dirty="0">
              <a:solidFill>
                <a:srgbClr val="006699"/>
              </a:solidFill>
              <a:latin typeface="Futura Light BT"/>
            </a:endParaRPr>
          </a:p>
          <a:p>
            <a:endParaRPr lang="en-US" sz="2800" dirty="0">
              <a:solidFill>
                <a:srgbClr val="006699"/>
              </a:solidFill>
              <a:latin typeface="Futura Light BT"/>
            </a:endParaRPr>
          </a:p>
          <a:p>
            <a:endParaRPr lang="en-US" sz="2800" dirty="0">
              <a:solidFill>
                <a:srgbClr val="006699"/>
              </a:solidFill>
              <a:latin typeface="Futura Light BT"/>
            </a:endParaRPr>
          </a:p>
          <a:p>
            <a:endParaRPr lang="en-US" sz="2800" dirty="0">
              <a:solidFill>
                <a:srgbClr val="006699"/>
              </a:solidFill>
              <a:latin typeface="Futura Light BT"/>
            </a:endParaRPr>
          </a:p>
          <a:p>
            <a:endParaRPr lang="en-US" sz="2800" dirty="0">
              <a:solidFill>
                <a:srgbClr val="006699"/>
              </a:solidFill>
              <a:latin typeface="Futura Light BT"/>
            </a:endParaRPr>
          </a:p>
          <a:p>
            <a:endParaRPr lang="en-US" sz="2800" dirty="0">
              <a:solidFill>
                <a:srgbClr val="006699"/>
              </a:solidFill>
              <a:latin typeface="Futura Light BT"/>
            </a:endParaRPr>
          </a:p>
          <a:p>
            <a:endParaRPr lang="en-US" sz="2800" dirty="0">
              <a:solidFill>
                <a:srgbClr val="006699"/>
              </a:solidFill>
              <a:latin typeface="Futura Light BT"/>
            </a:endParaRPr>
          </a:p>
          <a:p>
            <a:endParaRPr lang="en-US" dirty="0"/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5D7FB288-8AB7-41EF-A5B1-EAC3C10CF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0" y="533400"/>
            <a:ext cx="4775199" cy="704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Sample Tulsa's international restaurants!</a:t>
            </a:r>
          </a:p>
          <a:p>
            <a:r>
              <a:rPr lang="en-US" sz="1600" dirty="0"/>
              <a:t>Sin </a:t>
            </a:r>
            <a:r>
              <a:rPr lang="en-US" sz="1600" dirty="0" err="1"/>
              <a:t>Fronteras</a:t>
            </a:r>
            <a:r>
              <a:rPr lang="en-US" sz="1600" dirty="0"/>
              <a:t> (Central American)</a:t>
            </a:r>
          </a:p>
          <a:p>
            <a:r>
              <a:rPr lang="en-US" sz="1600" dirty="0"/>
              <a:t>India Palace</a:t>
            </a:r>
          </a:p>
          <a:p>
            <a:r>
              <a:rPr lang="en-US" sz="1600" dirty="0"/>
              <a:t>Jewish Federation of Tulsa</a:t>
            </a:r>
          </a:p>
          <a:p>
            <a:r>
              <a:rPr lang="en-US" sz="1600" dirty="0"/>
              <a:t>JINYA Ramen Bar</a:t>
            </a:r>
          </a:p>
          <a:p>
            <a:r>
              <a:rPr lang="en-US" sz="1600" dirty="0"/>
              <a:t>Kai Burmese</a:t>
            </a:r>
          </a:p>
          <a:p>
            <a:r>
              <a:rPr lang="en-US" sz="1600" dirty="0"/>
              <a:t>Lalibela Ethiopian Restaurant</a:t>
            </a:r>
          </a:p>
          <a:p>
            <a:r>
              <a:rPr lang="en-US" sz="1600" dirty="0"/>
              <a:t>Mr. Nice Guys (Costa Rican)</a:t>
            </a:r>
          </a:p>
          <a:p>
            <a:r>
              <a:rPr lang="en-US" sz="1600" dirty="0"/>
              <a:t>Margaret's German Deli &amp; Restaurant</a:t>
            </a:r>
          </a:p>
          <a:p>
            <a:r>
              <a:rPr lang="en-US" sz="1600" dirty="0"/>
              <a:t>Que Gusto (Ecuadorian)</a:t>
            </a:r>
          </a:p>
          <a:p>
            <a:r>
              <a:rPr lang="en-US" sz="1600" dirty="0"/>
              <a:t>Raindrop Turkish House</a:t>
            </a:r>
          </a:p>
          <a:p>
            <a:r>
              <a:rPr lang="en-US" sz="1600" dirty="0" err="1"/>
              <a:t>Rendang</a:t>
            </a:r>
            <a:r>
              <a:rPr lang="en-US" sz="1600" dirty="0"/>
              <a:t> &amp; Co. (Indonesian) Bistro</a:t>
            </a:r>
          </a:p>
          <a:p>
            <a:r>
              <a:rPr lang="en-US" sz="1600" dirty="0"/>
              <a:t>Saint Amon Baking Company</a:t>
            </a:r>
          </a:p>
          <a:p>
            <a:r>
              <a:rPr lang="en-US" sz="1600" dirty="0"/>
              <a:t>Sisserou's</a:t>
            </a:r>
          </a:p>
          <a:p>
            <a:r>
              <a:rPr lang="en-US" sz="1600" dirty="0" err="1"/>
              <a:t>Tres</a:t>
            </a:r>
            <a:r>
              <a:rPr lang="en-US" sz="1600" dirty="0"/>
              <a:t> Amigos</a:t>
            </a:r>
          </a:p>
          <a:p>
            <a:r>
              <a:rPr lang="en-US" sz="1600" dirty="0" err="1"/>
              <a:t>Zogam</a:t>
            </a:r>
            <a:r>
              <a:rPr lang="en-US" sz="1600" dirty="0"/>
              <a:t> Cafe (Malaysian and Thai)</a:t>
            </a:r>
          </a:p>
          <a:p>
            <a:r>
              <a:rPr lang="en-US" sz="1600" dirty="0"/>
              <a:t>And... Marshall's Brewing Company!</a:t>
            </a:r>
          </a:p>
          <a:p>
            <a:pPr algn="r">
              <a:spcAft>
                <a:spcPts val="600"/>
              </a:spcAft>
            </a:pPr>
            <a:endParaRPr lang="en-US" sz="3200" b="1" dirty="0">
              <a:solidFill>
                <a:srgbClr val="595959"/>
              </a:solidFill>
              <a:latin typeface="Futura Bold BT" charset="0"/>
            </a:endParaRPr>
          </a:p>
          <a:p>
            <a:pPr algn="r">
              <a:spcAft>
                <a:spcPts val="600"/>
              </a:spcAft>
            </a:pPr>
            <a:endParaRPr lang="en-US" sz="3200" b="1" dirty="0">
              <a:solidFill>
                <a:srgbClr val="595959"/>
              </a:solidFill>
              <a:latin typeface="Futura Bold BT" charset="0"/>
            </a:endParaRPr>
          </a:p>
          <a:p>
            <a:pPr algn="r">
              <a:spcAft>
                <a:spcPts val="600"/>
              </a:spcAft>
            </a:pPr>
            <a:endParaRPr lang="en-US" sz="3200" b="1" dirty="0">
              <a:solidFill>
                <a:srgbClr val="595959"/>
              </a:solidFill>
              <a:latin typeface="Futura Bold BT" charset="0"/>
            </a:endParaRPr>
          </a:p>
          <a:p>
            <a:pPr algn="r">
              <a:spcAft>
                <a:spcPts val="600"/>
              </a:spcAft>
            </a:pPr>
            <a:endParaRPr lang="en-US" sz="3200" b="1" dirty="0">
              <a:solidFill>
                <a:srgbClr val="595959"/>
              </a:solidFill>
              <a:latin typeface="Futura Bold BT" charset="0"/>
            </a:endParaRPr>
          </a:p>
          <a:p>
            <a:pPr algn="r">
              <a:spcAft>
                <a:spcPts val="600"/>
              </a:spcAft>
            </a:pPr>
            <a:endParaRPr lang="en-US" sz="3200" b="1" dirty="0">
              <a:solidFill>
                <a:srgbClr val="595959"/>
              </a:solidFill>
              <a:latin typeface="Futura Bold B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52399"/>
            <a:ext cx="2549857" cy="6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9875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0" y="3276600"/>
            <a:ext cx="52578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400" b="1">
                <a:solidFill>
                  <a:srgbClr val="006699"/>
                </a:solidFill>
                <a:latin typeface="Futura Bold BT" charset="0"/>
              </a:rPr>
              <a:t>Empower </a:t>
            </a:r>
            <a:r>
              <a:rPr lang="en-US" sz="2400" b="1">
                <a:solidFill>
                  <a:srgbClr val="595959"/>
                </a:solidFill>
                <a:latin typeface="Futura Bold BT" charset="0"/>
              </a:rPr>
              <a:t>their</a:t>
            </a:r>
            <a:r>
              <a:rPr lang="en-US" sz="2400" b="1">
                <a:solidFill>
                  <a:srgbClr val="006699"/>
                </a:solidFill>
                <a:latin typeface="Futura Bold BT" charset="0"/>
              </a:rPr>
              <a:t> </a:t>
            </a:r>
            <a:r>
              <a:rPr lang="en-US" sz="3400" b="1">
                <a:solidFill>
                  <a:srgbClr val="006699"/>
                </a:solidFill>
                <a:latin typeface="Futura Bold BT" charset="0"/>
              </a:rPr>
              <a:t>Companies </a:t>
            </a:r>
            <a:r>
              <a:rPr lang="en-US" sz="3400">
                <a:solidFill>
                  <a:srgbClr val="006699"/>
                </a:solidFill>
                <a:latin typeface="Futura Bold BT" charset="0"/>
              </a:rPr>
              <a:t>for </a:t>
            </a:r>
            <a:r>
              <a:rPr lang="en-US" sz="2400">
                <a:solidFill>
                  <a:srgbClr val="595959"/>
                </a:solidFill>
                <a:latin typeface="Futura Bold BT" charset="0"/>
              </a:rPr>
              <a:t>more</a:t>
            </a:r>
            <a:r>
              <a:rPr lang="en-US" sz="2400">
                <a:solidFill>
                  <a:srgbClr val="006699"/>
                </a:solidFill>
                <a:latin typeface="Futura Bold BT" charset="0"/>
              </a:rPr>
              <a:t> </a:t>
            </a:r>
            <a:r>
              <a:rPr lang="en-US" sz="3400" b="1">
                <a:solidFill>
                  <a:srgbClr val="006699"/>
                </a:solidFill>
                <a:latin typeface="Futura Bold BT" charset="0"/>
              </a:rPr>
              <a:t>global success </a:t>
            </a:r>
            <a:r>
              <a:rPr lang="en-US" sz="2400">
                <a:solidFill>
                  <a:srgbClr val="595959"/>
                </a:solidFill>
                <a:latin typeface="Futura Bold BT" charset="0"/>
              </a:rPr>
              <a:t>while </a:t>
            </a:r>
            <a:r>
              <a:rPr lang="en-US" sz="3400" b="1">
                <a:solidFill>
                  <a:srgbClr val="006699"/>
                </a:solidFill>
                <a:latin typeface="Futura Bold BT" charset="0"/>
              </a:rPr>
              <a:t>raising</a:t>
            </a:r>
            <a:r>
              <a:rPr lang="en-US" sz="3400">
                <a:solidFill>
                  <a:srgbClr val="006699"/>
                </a:solidFill>
                <a:latin typeface="Futura Bold BT" charset="0"/>
              </a:rPr>
              <a:t> </a:t>
            </a:r>
            <a:r>
              <a:rPr lang="en-US" sz="2400">
                <a:solidFill>
                  <a:srgbClr val="595959"/>
                </a:solidFill>
                <a:latin typeface="Futura Bold BT" charset="0"/>
              </a:rPr>
              <a:t>the </a:t>
            </a:r>
            <a:r>
              <a:rPr lang="en-US" sz="3400" b="1">
                <a:solidFill>
                  <a:srgbClr val="006699"/>
                </a:solidFill>
                <a:latin typeface="Futura Bold BT" charset="0"/>
              </a:rPr>
              <a:t>community’s international awareness!</a:t>
            </a: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0" y="2514600"/>
            <a:ext cx="9144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400" dirty="0">
                <a:solidFill>
                  <a:srgbClr val="006699"/>
                </a:solidFill>
                <a:latin typeface="Futura Bold BT" charset="0"/>
              </a:rPr>
              <a:t>TGA Corporate Partners</a:t>
            </a:r>
          </a:p>
        </p:txBody>
      </p:sp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276600"/>
            <a:ext cx="3660775" cy="19709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"/>
            <a:ext cx="3990975" cy="1514475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4" descr="CitizenDiplomatscomeinallsiz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2776" y="2667000"/>
            <a:ext cx="2933354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0" y="1903463"/>
            <a:ext cx="561657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rgbClr val="006699"/>
                </a:solidFill>
                <a:latin typeface="Futura Bold BT" charset="0"/>
              </a:rPr>
              <a:t>Building Global Community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595959"/>
                </a:solidFill>
                <a:latin typeface="Futura Bold BT" charset="0"/>
              </a:rPr>
              <a:t>by </a:t>
            </a:r>
            <a:r>
              <a:rPr lang="en-US" sz="4400" dirty="0">
                <a:solidFill>
                  <a:srgbClr val="006699"/>
                </a:solidFill>
                <a:latin typeface="Futura Bold BT" charset="0"/>
              </a:rPr>
              <a:t>Connecting</a:t>
            </a:r>
            <a:r>
              <a:rPr lang="en-US" sz="2400" dirty="0">
                <a:solidFill>
                  <a:srgbClr val="006699"/>
                </a:solidFill>
                <a:latin typeface="Futura Bold BT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4400" dirty="0">
                <a:solidFill>
                  <a:srgbClr val="006699"/>
                </a:solidFill>
                <a:latin typeface="Futura Bold BT" charset="0"/>
              </a:rPr>
              <a:t>People,</a:t>
            </a:r>
            <a:r>
              <a:rPr lang="en-US" sz="3400" dirty="0">
                <a:solidFill>
                  <a:srgbClr val="595959"/>
                </a:solidFill>
                <a:latin typeface="Futura Bold BT" charset="0"/>
              </a:rPr>
              <a:t> </a:t>
            </a:r>
            <a:r>
              <a:rPr lang="en-US" sz="2400" dirty="0">
                <a:solidFill>
                  <a:srgbClr val="595959"/>
                </a:solidFill>
                <a:latin typeface="Futura Bold BT" charset="0"/>
              </a:rPr>
              <a:t>companies, Families,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595959"/>
                </a:solidFill>
                <a:latin typeface="Futura Bold BT" charset="0"/>
              </a:rPr>
              <a:t> organizations and students</a:t>
            </a:r>
          </a:p>
          <a:p>
            <a:pPr algn="ctr">
              <a:spcAft>
                <a:spcPts val="1200"/>
              </a:spcAft>
            </a:pPr>
            <a:r>
              <a:rPr lang="en-US" sz="4400" dirty="0">
                <a:solidFill>
                  <a:srgbClr val="006699"/>
                </a:solidFill>
                <a:latin typeface="Futura Bold BT" charset="0"/>
              </a:rPr>
              <a:t>from Tulsa </a:t>
            </a:r>
            <a:r>
              <a:rPr lang="en-US" sz="2400" dirty="0">
                <a:solidFill>
                  <a:srgbClr val="595959"/>
                </a:solidFill>
                <a:latin typeface="Futura Bold BT" charset="0"/>
              </a:rPr>
              <a:t>and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6699"/>
                </a:solidFill>
                <a:latin typeface="Futura Bold BT" charset="0"/>
              </a:rPr>
              <a:t> </a:t>
            </a:r>
            <a:r>
              <a:rPr lang="en-US" sz="4400" dirty="0">
                <a:solidFill>
                  <a:srgbClr val="006699"/>
                </a:solidFill>
                <a:latin typeface="Futura Bold BT" charset="0"/>
              </a:rPr>
              <a:t>Oklahoma with </a:t>
            </a:r>
            <a:r>
              <a:rPr lang="en-US" sz="2400" dirty="0">
                <a:solidFill>
                  <a:srgbClr val="595959"/>
                </a:solidFill>
                <a:latin typeface="Futura Bold BT" charset="0"/>
              </a:rPr>
              <a:t>the</a:t>
            </a:r>
          </a:p>
          <a:p>
            <a:pPr algn="ctr">
              <a:spcAft>
                <a:spcPts val="1200"/>
              </a:spcAft>
            </a:pPr>
            <a:r>
              <a:rPr lang="en-US" sz="4400" dirty="0">
                <a:solidFill>
                  <a:srgbClr val="006699"/>
                </a:solidFill>
                <a:latin typeface="Futura Bold BT" charset="0"/>
              </a:rPr>
              <a:t>Rest of the World.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8600"/>
            <a:ext cx="3990975" cy="1514475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762000"/>
            <a:ext cx="8001000" cy="117262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/>
              <a:t>Visionary </a:t>
            </a:r>
            <a:endParaRPr lang="en-US" dirty="0"/>
          </a:p>
          <a:p>
            <a:r>
              <a:rPr lang="en-US" dirty="0"/>
              <a:t>OSU—Tulsa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Peacekeeper  </a:t>
            </a:r>
          </a:p>
          <a:p>
            <a:r>
              <a:rPr lang="en-US" dirty="0"/>
              <a:t>Cherokee Nation Businesses</a:t>
            </a:r>
          </a:p>
          <a:p>
            <a:r>
              <a:rPr lang="en-US" dirty="0"/>
              <a:t>OSU School of Global Studies and Partnerships</a:t>
            </a:r>
          </a:p>
          <a:p>
            <a:r>
              <a:rPr lang="en-US" dirty="0"/>
              <a:t>T.D. Williamson</a:t>
            </a:r>
          </a:p>
          <a:p>
            <a:endParaRPr lang="en-US" dirty="0"/>
          </a:p>
          <a:p>
            <a:r>
              <a:rPr lang="en-US" b="1" dirty="0"/>
              <a:t>Emissary  </a:t>
            </a:r>
            <a:endParaRPr lang="en-US" dirty="0"/>
          </a:p>
          <a:p>
            <a:r>
              <a:rPr lang="en-US" dirty="0"/>
              <a:t>Philip C. Lauinger, Jr. </a:t>
            </a:r>
          </a:p>
          <a:p>
            <a:r>
              <a:rPr lang="en-US" dirty="0"/>
              <a:t>RVA, LLC</a:t>
            </a:r>
          </a:p>
          <a:p>
            <a:endParaRPr lang="en-US" dirty="0"/>
          </a:p>
          <a:p>
            <a:r>
              <a:rPr lang="en-US" b="1" dirty="0"/>
              <a:t>Statesman</a:t>
            </a:r>
            <a:endParaRPr lang="en-US" dirty="0"/>
          </a:p>
          <a:p>
            <a:r>
              <a:rPr lang="en-US" dirty="0"/>
              <a:t>Commerce Bank</a:t>
            </a:r>
          </a:p>
          <a:p>
            <a:r>
              <a:rPr lang="en-US" dirty="0"/>
              <a:t>Helmerich &amp; Payne, Inc.</a:t>
            </a:r>
          </a:p>
          <a:p>
            <a:r>
              <a:rPr lang="en-US" dirty="0"/>
              <a:t>Williams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Envoy</a:t>
            </a:r>
            <a:endParaRPr lang="en-US" dirty="0"/>
          </a:p>
          <a:p>
            <a:r>
              <a:rPr lang="en-US" dirty="0"/>
              <a:t>CCK Strategies</a:t>
            </a:r>
          </a:p>
          <a:p>
            <a:r>
              <a:rPr lang="en-US" dirty="0" err="1"/>
              <a:t>Gelvin</a:t>
            </a:r>
            <a:r>
              <a:rPr lang="en-US" dirty="0"/>
              <a:t> Foundation</a:t>
            </a:r>
          </a:p>
          <a:p>
            <a:r>
              <a:rPr lang="en-US" dirty="0"/>
              <a:t>Magellan Midstream Partners</a:t>
            </a:r>
          </a:p>
          <a:p>
            <a:r>
              <a:rPr lang="en-US" dirty="0"/>
              <a:t>Charles and Lynn Schusterman Family Foundation</a:t>
            </a:r>
          </a:p>
          <a:p>
            <a:r>
              <a:rPr lang="en-US" dirty="0" err="1"/>
              <a:t>GableGotwals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Minister</a:t>
            </a:r>
          </a:p>
          <a:p>
            <a:r>
              <a:rPr lang="en-US" dirty="0"/>
              <a:t>Holiday Inn City Center</a:t>
            </a:r>
          </a:p>
          <a:p>
            <a:r>
              <a:rPr lang="en-US" dirty="0"/>
              <a:t>POSTOAK Lodge &amp; Retreat</a:t>
            </a:r>
          </a:p>
          <a:p>
            <a:r>
              <a:rPr lang="en-US" dirty="0"/>
              <a:t>Tulsa Community College Foundation</a:t>
            </a:r>
          </a:p>
          <a:p>
            <a:r>
              <a:rPr lang="en-US" dirty="0"/>
              <a:t>Tulsa Port of Catoosa</a:t>
            </a:r>
            <a:br>
              <a:rPr lang="en-US" dirty="0"/>
            </a:br>
            <a:r>
              <a:rPr lang="en-US" dirty="0"/>
              <a:t>World Travel Service</a:t>
            </a:r>
          </a:p>
          <a:p>
            <a:r>
              <a:rPr lang="en-US" dirty="0"/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2590800" y="-246221"/>
            <a:ext cx="373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tx2">
                    <a:lumMod val="60000"/>
                    <a:lumOff val="40000"/>
                  </a:schemeClr>
                </a:solidFill>
                <a:latin typeface="Futura Lt BT" pitchFamily="34" charset="0"/>
              </a:rPr>
              <a:t>Corporate Partners/Sponsors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Futura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1549"/>
      </p:ext>
    </p:extLst>
  </p:cSld>
  <p:clrMapOvr>
    <a:masterClrMapping/>
  </p:clrMapOvr>
  <p:transition advClick="0" advTm="7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990600"/>
            <a:ext cx="8092440" cy="1117228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>
                <a:latin typeface="Futura Bold BT"/>
              </a:rPr>
              <a:t>Community Partners</a:t>
            </a:r>
            <a:endParaRPr lang="en-US" dirty="0">
              <a:latin typeface="Futura Bold BT"/>
            </a:endParaRPr>
          </a:p>
          <a:p>
            <a:r>
              <a:rPr lang="en-US" dirty="0">
                <a:latin typeface="Futura Bold BT"/>
              </a:rPr>
              <a:t>OSU Tulsa</a:t>
            </a:r>
          </a:p>
          <a:p>
            <a:r>
              <a:rPr lang="en-US" dirty="0">
                <a:latin typeface="Futura Bold BT"/>
              </a:rPr>
              <a:t>The City of Tulsa</a:t>
            </a:r>
          </a:p>
          <a:p>
            <a:r>
              <a:rPr lang="en-US" dirty="0">
                <a:latin typeface="Futura Bold BT"/>
              </a:rPr>
              <a:t>Circle Cinema</a:t>
            </a:r>
          </a:p>
          <a:p>
            <a:pPr marL="228600" indent="-228600"/>
            <a:r>
              <a:rPr lang="en-US" dirty="0">
                <a:latin typeface="Futura Bold BT"/>
              </a:rPr>
              <a:t>Greater Latin American Chamber of Commerce</a:t>
            </a:r>
          </a:p>
          <a:p>
            <a:r>
              <a:rPr lang="en-US" dirty="0">
                <a:latin typeface="Futura Bold BT"/>
              </a:rPr>
              <a:t>Jewish Federation of Tulsa</a:t>
            </a:r>
          </a:p>
          <a:p>
            <a:r>
              <a:rPr lang="en-US" dirty="0">
                <a:latin typeface="Futura Bold BT"/>
              </a:rPr>
              <a:t>Indo American Chamber of </a:t>
            </a:r>
          </a:p>
          <a:p>
            <a:r>
              <a:rPr lang="en-US" dirty="0">
                <a:latin typeface="Futura Bold BT"/>
              </a:rPr>
              <a:t>    Commerce of Oklahoma</a:t>
            </a:r>
          </a:p>
          <a:p>
            <a:r>
              <a:rPr lang="en-US" dirty="0">
                <a:latin typeface="Futura Bold BT"/>
              </a:rPr>
              <a:t>Tulsa Community College</a:t>
            </a:r>
          </a:p>
          <a:p>
            <a:r>
              <a:rPr lang="en-US" dirty="0">
                <a:latin typeface="Futura Bold BT"/>
              </a:rPr>
              <a:t>OU—Center for Studies in   </a:t>
            </a:r>
          </a:p>
          <a:p>
            <a:r>
              <a:rPr lang="en-US" dirty="0">
                <a:latin typeface="Futura Bold BT"/>
              </a:rPr>
              <a:t>    Democracy &amp; Culture</a:t>
            </a:r>
          </a:p>
          <a:p>
            <a:r>
              <a:rPr lang="en-US" dirty="0" err="1">
                <a:latin typeface="Futura Bold BT"/>
              </a:rPr>
              <a:t>Philbrook</a:t>
            </a:r>
            <a:r>
              <a:rPr lang="en-US" dirty="0">
                <a:latin typeface="Futura Bold BT"/>
              </a:rPr>
              <a:t> Museum of Art</a:t>
            </a:r>
          </a:p>
          <a:p>
            <a:r>
              <a:rPr lang="en-US" dirty="0">
                <a:latin typeface="Futura Bold BT"/>
              </a:rPr>
              <a:t>Raindrop Turkish House</a:t>
            </a:r>
          </a:p>
          <a:p>
            <a:r>
              <a:rPr lang="en-US" dirty="0">
                <a:latin typeface="Futura Bold BT"/>
              </a:rPr>
              <a:t>Tyler Media</a:t>
            </a:r>
          </a:p>
          <a:p>
            <a:r>
              <a:rPr lang="en-US" dirty="0">
                <a:latin typeface="Futura Bold BT"/>
              </a:rPr>
              <a:t>Tulsa Historical Society</a:t>
            </a:r>
          </a:p>
          <a:p>
            <a:r>
              <a:rPr lang="en-US" dirty="0">
                <a:latin typeface="Futura Bold BT"/>
              </a:rPr>
              <a:t>Tulsa City County Library</a:t>
            </a:r>
          </a:p>
          <a:p>
            <a:r>
              <a:rPr lang="en-US" dirty="0">
                <a:latin typeface="Futura Bold BT"/>
              </a:rPr>
              <a:t>Tulsa Public Schools</a:t>
            </a:r>
          </a:p>
          <a:p>
            <a:r>
              <a:rPr lang="en-US" dirty="0">
                <a:latin typeface="Futura Bold BT"/>
              </a:rPr>
              <a:t>Tulsa Regional Chamber of Commerce</a:t>
            </a:r>
          </a:p>
          <a:p>
            <a:r>
              <a:rPr lang="en-US" dirty="0">
                <a:latin typeface="Futura Bold BT"/>
              </a:rPr>
              <a:t>Union Public Schools</a:t>
            </a:r>
          </a:p>
          <a:p>
            <a:endParaRPr lang="en-US" dirty="0">
              <a:latin typeface="Futura Bold BT"/>
            </a:endParaRPr>
          </a:p>
          <a:p>
            <a:r>
              <a:rPr lang="en-US" dirty="0">
                <a:latin typeface="Futura Bold BT"/>
              </a:rPr>
              <a:t> </a:t>
            </a: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  <a:p>
            <a:endParaRPr lang="en-US" b="1" dirty="0">
              <a:latin typeface="Futura Bold BT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4AE56AA0-5C84-4F7C-93B2-45D10429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564" y="151656"/>
            <a:ext cx="64480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006699"/>
                </a:solidFill>
                <a:latin typeface="Futura Bold BT" charset="0"/>
              </a:rPr>
              <a:t>Special Recognition</a:t>
            </a:r>
          </a:p>
        </p:txBody>
      </p:sp>
    </p:spTree>
  </p:cSld>
  <p:clrMapOvr>
    <a:masterClrMapping/>
  </p:clrMapOvr>
  <p:transition advClick="0" advTm="7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381000" y="5791200"/>
            <a:ext cx="8534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>
                <a:solidFill>
                  <a:srgbClr val="006699"/>
                </a:solidFill>
                <a:latin typeface="Futura Bold BT" charset="0"/>
              </a:rPr>
              <a:t>www.tulsaglobalalliance.org</a:t>
            </a:r>
            <a:endParaRPr lang="en-US" sz="4400" i="1">
              <a:solidFill>
                <a:srgbClr val="006699"/>
              </a:solidFill>
              <a:latin typeface="Futura Bold B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4572000" cy="3657600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7"/>
          <p:cNvSpPr txBox="1">
            <a:spLocks noChangeArrowheads="1"/>
          </p:cNvSpPr>
          <p:nvPr/>
        </p:nvSpPr>
        <p:spPr bwMode="auto">
          <a:xfrm>
            <a:off x="0" y="227979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6699"/>
                </a:solidFill>
                <a:latin typeface="Futura Bold BT" charset="0"/>
              </a:rPr>
              <a:t> Building Global Community by offering a World of Services</a:t>
            </a:r>
          </a:p>
        </p:txBody>
      </p:sp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0" y="3048000"/>
            <a:ext cx="49530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400">
                <a:solidFill>
                  <a:srgbClr val="006699"/>
                </a:solidFill>
                <a:latin typeface="Futura Bold BT" charset="0"/>
              </a:rPr>
              <a:t>international visitors,</a:t>
            </a:r>
          </a:p>
          <a:p>
            <a:pPr algn="ctr">
              <a:spcAft>
                <a:spcPts val="1200"/>
              </a:spcAft>
            </a:pPr>
            <a:r>
              <a:rPr lang="en-US" sz="3400">
                <a:solidFill>
                  <a:srgbClr val="666666"/>
                </a:solidFill>
                <a:latin typeface="Futura Bold BT" charset="0"/>
              </a:rPr>
              <a:t> </a:t>
            </a:r>
            <a:r>
              <a:rPr lang="en-US" sz="3400">
                <a:solidFill>
                  <a:srgbClr val="006699"/>
                </a:solidFill>
                <a:latin typeface="Futura Bold BT" charset="0"/>
              </a:rPr>
              <a:t>Sister Cities</a:t>
            </a:r>
          </a:p>
          <a:p>
            <a:pPr algn="ctr">
              <a:spcAft>
                <a:spcPts val="1200"/>
              </a:spcAft>
            </a:pPr>
            <a:r>
              <a:rPr lang="en-US" sz="3400">
                <a:solidFill>
                  <a:srgbClr val="006699"/>
                </a:solidFill>
                <a:latin typeface="Futura Bold BT" charset="0"/>
              </a:rPr>
              <a:t> exchanges, global</a:t>
            </a:r>
          </a:p>
          <a:p>
            <a:pPr algn="ctr">
              <a:spcAft>
                <a:spcPts val="1200"/>
              </a:spcAft>
            </a:pPr>
            <a:r>
              <a:rPr lang="en-US" sz="3400">
                <a:solidFill>
                  <a:srgbClr val="006699"/>
                </a:solidFill>
                <a:latin typeface="Futura Bold BT" charset="0"/>
              </a:rPr>
              <a:t> business programs</a:t>
            </a:r>
          </a:p>
          <a:p>
            <a:pPr algn="ctr">
              <a:spcAft>
                <a:spcPts val="1200"/>
              </a:spcAft>
            </a:pPr>
            <a:r>
              <a:rPr lang="en-US" sz="3400">
                <a:solidFill>
                  <a:srgbClr val="006699"/>
                </a:solidFill>
                <a:latin typeface="Futura Bold BT" charset="0"/>
              </a:rPr>
              <a:t> </a:t>
            </a:r>
            <a:r>
              <a:rPr lang="en-US" sz="2400">
                <a:solidFill>
                  <a:srgbClr val="666666"/>
                </a:solidFill>
                <a:latin typeface="Futura Bold BT" charset="0"/>
              </a:rPr>
              <a:t>and </a:t>
            </a:r>
            <a:r>
              <a:rPr lang="en-US" sz="3400">
                <a:solidFill>
                  <a:srgbClr val="006699"/>
                </a:solidFill>
                <a:latin typeface="Futura Bold BT" charset="0"/>
              </a:rPr>
              <a:t>global education</a:t>
            </a:r>
          </a:p>
          <a:p>
            <a:endParaRPr lang="en-US">
              <a:latin typeface="Calibri" charset="0"/>
            </a:endParaRPr>
          </a:p>
        </p:txBody>
      </p:sp>
      <p:pic>
        <p:nvPicPr>
          <p:cNvPr id="6146" name="Picture 2" descr="synopsis photo 6 JC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23447" r="18068" b="17003"/>
          <a:stretch>
            <a:fillRect/>
          </a:stretch>
        </p:blipFill>
        <p:spPr bwMode="auto">
          <a:xfrm>
            <a:off x="4656268" y="3421063"/>
            <a:ext cx="3844794" cy="21415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"/>
            <a:ext cx="3990975" cy="1514475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Box 22"/>
          <p:cNvSpPr txBox="1">
            <a:spLocks noChangeArrowheads="1"/>
          </p:cNvSpPr>
          <p:nvPr/>
        </p:nvSpPr>
        <p:spPr bwMode="auto">
          <a:xfrm>
            <a:off x="4572000" y="532434"/>
            <a:ext cx="441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3200" b="1" dirty="0">
                <a:solidFill>
                  <a:srgbClr val="595959"/>
                </a:solidFill>
                <a:latin typeface="Futura Bold BT" charset="0"/>
              </a:rPr>
              <a:t>International Visitors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157163"/>
            <a:ext cx="3111409" cy="1180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2A615-9DDB-4B53-B058-6DB54C4F75D9}"/>
              </a:ext>
            </a:extLst>
          </p:cNvPr>
          <p:cNvSpPr txBox="1"/>
          <p:nvPr/>
        </p:nvSpPr>
        <p:spPr>
          <a:xfrm>
            <a:off x="4762512" y="3363197"/>
            <a:ext cx="43814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2020-2021 TGA hosted</a:t>
            </a:r>
          </a:p>
          <a:p>
            <a:r>
              <a:rPr lang="en-US" sz="2400" dirty="0"/>
              <a:t>---- International visitors from ---- countries</a:t>
            </a:r>
          </a:p>
          <a:p>
            <a:pPr algn="ctr"/>
            <a:r>
              <a:rPr lang="en-US" sz="2400" dirty="0"/>
              <a:t>Involving…</a:t>
            </a:r>
          </a:p>
          <a:p>
            <a:r>
              <a:rPr lang="en-US" sz="2400" dirty="0"/>
              <a:t>24 Professional Meetings</a:t>
            </a:r>
          </a:p>
          <a:p>
            <a:r>
              <a:rPr lang="en-US" sz="2400" dirty="0"/>
              <a:t>5 Home hospitality dinners</a:t>
            </a:r>
          </a:p>
          <a:p>
            <a:endParaRPr lang="en-US" sz="2400" dirty="0"/>
          </a:p>
          <a:p>
            <a:pPr algn="ctr"/>
            <a:r>
              <a:rPr lang="en-US" sz="2400" dirty="0"/>
              <a:t>Thank you, Tulsans!</a:t>
            </a:r>
          </a:p>
          <a:p>
            <a:endParaRPr lang="en-US" sz="2400" dirty="0">
              <a:highlight>
                <a:srgbClr val="FFFF00"/>
              </a:highlight>
            </a:endParaRPr>
          </a:p>
          <a:p>
            <a:endParaRPr lang="en-US" sz="2400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20CE1AA0-C185-4CF5-93D2-94735584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6" y="3206353"/>
            <a:ext cx="4673600" cy="262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0" name="Picture 6" descr="May be an image of text that says 'VISITOR LEADERSHIP TERNATIONAL INTERNA ATIONAL PROGRAM y K U.S. DEPARTMENT OF STATE'">
            <a:extLst>
              <a:ext uri="{FF2B5EF4-FFF2-40B4-BE49-F238E27FC236}">
                <a16:creationId xmlns:a16="http://schemas.microsoft.com/office/drawing/2014/main" id="{5A10D635-0666-4F13-B7D1-058A57450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894" y="1117209"/>
            <a:ext cx="2211005" cy="221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pen World Leadership Center | OpenWorld">
            <a:extLst>
              <a:ext uri="{FF2B5EF4-FFF2-40B4-BE49-F238E27FC236}">
                <a16:creationId xmlns:a16="http://schemas.microsoft.com/office/drawing/2014/main" id="{CF86066B-66FF-4620-8E3B-04F98E23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533928"/>
            <a:ext cx="4588741" cy="80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74283"/>
      </p:ext>
    </p:extLst>
  </p:cSld>
  <p:clrMapOvr>
    <a:masterClrMapping/>
  </p:clrMapOvr>
  <p:transition advClick="0" advTm="7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.wixstatic.com/media/0b722b_f64f4283bc01465584080e28dfec8fdc%7Emv2.jpg/v1/fill/w_278,h_190,al_c,q_80,usm_0.66_1.00_0.01/0b722b_f64f4283bc01465584080e28dfec8fdc%7E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3305289" cy="22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tatic.wixstatic.com/media/0b722b_9987bc33a66147c182a196aa442e03b1%7Emv2.jpg/v1/fill/w_192,h_257,al_c,q_80,usm_0.66_1.00_0.01/0b722b_9987bc33a66147c182a196aa442e03b1%7Em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91000"/>
            <a:ext cx="18288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tatic.wixstatic.com/media/0b722b_cfbba45a04f14c4aba9b58d4cf44110e%7Emv2.jpg/v1/fill/w_620,h_452,al_c,q_80,usm_0.66_1.00_0.01/0b722b_cfbba45a04f14c4aba9b58d4cf44110e%7Em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98" y="2209800"/>
            <a:ext cx="4024102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762000"/>
            <a:ext cx="670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b="1" dirty="0">
                <a:solidFill>
                  <a:srgbClr val="595959"/>
                </a:solidFill>
                <a:latin typeface="Futura Bold BT" charset="0"/>
              </a:rPr>
              <a:t>International Visitors – Volunteering and Hospitality </a:t>
            </a:r>
          </a:p>
        </p:txBody>
      </p:sp>
    </p:spTree>
    <p:extLst>
      <p:ext uri="{BB962C8B-B14F-4D97-AF65-F5344CB8AC3E}">
        <p14:creationId xmlns:p14="http://schemas.microsoft.com/office/powerpoint/2010/main" val="1803997013"/>
      </p:ext>
    </p:extLst>
  </p:cSld>
  <p:clrMapOvr>
    <a:masterClrMapping/>
  </p:clrMapOvr>
  <p:transition advClick="0" advTm="7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Box 22"/>
          <p:cNvSpPr txBox="1">
            <a:spLocks noChangeArrowheads="1"/>
          </p:cNvSpPr>
          <p:nvPr/>
        </p:nvSpPr>
        <p:spPr bwMode="auto">
          <a:xfrm>
            <a:off x="4533900" y="695016"/>
            <a:ext cx="44577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595959"/>
                </a:solidFill>
                <a:latin typeface="Futura Bold BT" charset="0"/>
              </a:rPr>
              <a:t>Youth  Ambassadors Youth Leaders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157163"/>
            <a:ext cx="3111409" cy="1180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2A615-9DDB-4B53-B058-6DB54C4F75D9}"/>
              </a:ext>
            </a:extLst>
          </p:cNvPr>
          <p:cNvSpPr txBox="1"/>
          <p:nvPr/>
        </p:nvSpPr>
        <p:spPr>
          <a:xfrm>
            <a:off x="4533899" y="2057400"/>
            <a:ext cx="403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2019, TGA hosted 36 participants in youth leadership programs representing 9 countries.</a:t>
            </a:r>
          </a:p>
          <a:p>
            <a:endParaRPr lang="en-US" sz="2400" dirty="0">
              <a:highlight>
                <a:srgbClr val="FFFF00"/>
              </a:highlight>
            </a:endParaRPr>
          </a:p>
          <a:p>
            <a:endParaRPr lang="en-US" sz="2400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2050" name="Picture 2" descr="Image may contain: 8 people, people smi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566790"/>
            <a:ext cx="3232150" cy="24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may contain: 11 people, people smiling, people sitting and indo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3" y="4520180"/>
            <a:ext cx="2869347" cy="21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may contain: 9 people, people smil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2" y="3990903"/>
            <a:ext cx="3432175" cy="257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277074"/>
      </p:ext>
    </p:extLst>
  </p:cSld>
  <p:clrMapOvr>
    <a:masterClrMapping/>
  </p:clrMapOvr>
  <p:transition advClick="0" advTm="7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wixstatic.com/media/0b722b_9c368a8591df446d89a9d83007b03f16%7Emv2.png/v1/fill/w_374,h_397,al_c,usm_0.66_1.00_0.01/0b722b_9c368a8591df446d89a9d83007b03f16%7Em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85800"/>
            <a:ext cx="5280064" cy="5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97151"/>
      </p:ext>
    </p:extLst>
  </p:cSld>
  <p:clrMapOvr>
    <a:masterClrMapping/>
  </p:clrMapOvr>
  <p:transition advClick="0" advTm="7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1" y="224423"/>
            <a:ext cx="2698410" cy="1023979"/>
          </a:xfrm>
          <a:prstGeom prst="rect">
            <a:avLst/>
          </a:prstGeom>
        </p:spPr>
      </p:pic>
      <p:sp>
        <p:nvSpPr>
          <p:cNvPr id="8197" name="TextBox 14"/>
          <p:cNvSpPr txBox="1">
            <a:spLocks noChangeArrowheads="1"/>
          </p:cNvSpPr>
          <p:nvPr/>
        </p:nvSpPr>
        <p:spPr bwMode="auto">
          <a:xfrm>
            <a:off x="1" y="1290935"/>
            <a:ext cx="89916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006699"/>
                </a:solidFill>
                <a:latin typeface="Futura Bold BT" charset="0"/>
              </a:rPr>
              <a:t>Sister Cities Display </a:t>
            </a: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006699"/>
                </a:solidFill>
                <a:latin typeface="Futura Bold BT" charset="0"/>
              </a:rPr>
              <a:t>At Tulsa International Airport 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23FB99DA-D739-4E06-BE65-167FB81BB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09800"/>
            <a:ext cx="3592171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  <a:latin typeface="Futura Light BT" charset="0"/>
              </a:rPr>
              <a:t>Amiens, France</a:t>
            </a:r>
          </a:p>
          <a:p>
            <a:pPr algn="r"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  <a:latin typeface="Futura Light BT" charset="0"/>
              </a:rPr>
              <a:t>Beihai, China</a:t>
            </a:r>
          </a:p>
          <a:p>
            <a:pPr algn="r"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  <a:latin typeface="Futura Light BT" charset="0"/>
              </a:rPr>
              <a:t>Celle, Germany </a:t>
            </a:r>
            <a:br>
              <a:rPr lang="en-US" sz="2400" b="1" dirty="0">
                <a:solidFill>
                  <a:srgbClr val="006699"/>
                </a:solidFill>
                <a:latin typeface="Futura Light BT" charset="0"/>
              </a:rPr>
            </a:br>
            <a:r>
              <a:rPr lang="en-US" sz="2400" b="1" dirty="0">
                <a:solidFill>
                  <a:srgbClr val="006699"/>
                </a:solidFill>
                <a:latin typeface="Futura Light BT" charset="0"/>
              </a:rPr>
              <a:t>Kaohsiung, Taiwan</a:t>
            </a:r>
          </a:p>
          <a:p>
            <a:pPr algn="r"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  <a:latin typeface="Futura Light BT" charset="0"/>
              </a:rPr>
              <a:t>San Luis Potosi, Mexico</a:t>
            </a:r>
          </a:p>
          <a:p>
            <a:pPr algn="r"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  <a:latin typeface="Futura Light BT" charset="0"/>
              </a:rPr>
              <a:t> Tiberias, Israel</a:t>
            </a:r>
          </a:p>
          <a:p>
            <a:pPr algn="r"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  <a:latin typeface="Futura Light BT" charset="0"/>
              </a:rPr>
              <a:t> Utsunomiya, Japan</a:t>
            </a:r>
          </a:p>
          <a:p>
            <a:pPr algn="r">
              <a:spcAft>
                <a:spcPts val="600"/>
              </a:spcAft>
            </a:pPr>
            <a:r>
              <a:rPr lang="en-US" sz="2400" b="1" dirty="0" err="1">
                <a:solidFill>
                  <a:srgbClr val="006699"/>
                </a:solidFill>
                <a:latin typeface="Futura Light BT" charset="0"/>
              </a:rPr>
              <a:t>Zelenograd</a:t>
            </a:r>
            <a:r>
              <a:rPr lang="en-US" sz="2400" b="1" dirty="0">
                <a:solidFill>
                  <a:srgbClr val="006699"/>
                </a:solidFill>
                <a:latin typeface="Futura Light BT" charset="0"/>
              </a:rPr>
              <a:t>, Russia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FBEFCE-AB67-44F8-A913-0A78A15C3A29}"/>
              </a:ext>
            </a:extLst>
          </p:cNvPr>
          <p:cNvSpPr txBox="1"/>
          <p:nvPr/>
        </p:nvSpPr>
        <p:spPr>
          <a:xfrm>
            <a:off x="4752181" y="28194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006699"/>
                </a:solidFill>
                <a:latin typeface="Futura Light BT" charset="0"/>
              </a:rPr>
              <a:t>City Hall to City Hall, classroom to classroom, business to business, community to community and table to table.</a:t>
            </a:r>
          </a:p>
        </p:txBody>
      </p:sp>
    </p:spTree>
    <p:extLst>
      <p:ext uri="{BB962C8B-B14F-4D97-AF65-F5344CB8AC3E}">
        <p14:creationId xmlns:p14="http://schemas.microsoft.com/office/powerpoint/2010/main" val="3771947456"/>
      </p:ext>
    </p:extLst>
  </p:cSld>
  <p:clrMapOvr>
    <a:masterClrMapping/>
  </p:clrMapOvr>
  <p:transition advClick="0" advTm="7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1" y="224423"/>
            <a:ext cx="2698410" cy="1023979"/>
          </a:xfrm>
          <a:prstGeom prst="rect">
            <a:avLst/>
          </a:prstGeom>
        </p:spPr>
      </p:pic>
      <p:sp>
        <p:nvSpPr>
          <p:cNvPr id="8197" name="TextBox 14"/>
          <p:cNvSpPr txBox="1">
            <a:spLocks noChangeArrowheads="1"/>
          </p:cNvSpPr>
          <p:nvPr/>
        </p:nvSpPr>
        <p:spPr bwMode="auto">
          <a:xfrm>
            <a:off x="1" y="1290935"/>
            <a:ext cx="89916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006699"/>
                </a:solidFill>
                <a:latin typeface="Futura Bold BT" charset="0"/>
              </a:rPr>
              <a:t>Sister Cities Display </a:t>
            </a: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006699"/>
                </a:solidFill>
                <a:latin typeface="Futura Bold BT" charset="0"/>
              </a:rPr>
              <a:t>At Tulsa International Airport </a:t>
            </a:r>
          </a:p>
        </p:txBody>
      </p:sp>
      <p:pic>
        <p:nvPicPr>
          <p:cNvPr id="2052" name="Picture 4" descr="May be an image of skyscraper">
            <a:extLst>
              <a:ext uri="{FF2B5EF4-FFF2-40B4-BE49-F238E27FC236}">
                <a16:creationId xmlns:a16="http://schemas.microsoft.com/office/drawing/2014/main" id="{0701F3AE-AC33-4357-BD30-E70E8559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89" y="2445097"/>
            <a:ext cx="2675812" cy="356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 photo description available.">
            <a:extLst>
              <a:ext uri="{FF2B5EF4-FFF2-40B4-BE49-F238E27FC236}">
                <a16:creationId xmlns:a16="http://schemas.microsoft.com/office/drawing/2014/main" id="{0186FD72-4AB6-4DB4-8801-CCF97BD9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45096"/>
            <a:ext cx="2675812" cy="356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May be an image of text">
            <a:extLst>
              <a:ext uri="{FF2B5EF4-FFF2-40B4-BE49-F238E27FC236}">
                <a16:creationId xmlns:a16="http://schemas.microsoft.com/office/drawing/2014/main" id="{125100E5-C3F8-4E0E-8A62-FE3BA29D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1" y="2445096"/>
            <a:ext cx="2675812" cy="356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202646"/>
      </p:ext>
    </p:extLst>
  </p:cSld>
  <p:clrMapOvr>
    <a:masterClrMapping/>
  </p:clrMapOvr>
  <p:transition advClick="0" advTm="7000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AB9FAB2E1B7F4B87BBBE5AFF21CD90" ma:contentTypeVersion="16" ma:contentTypeDescription="Create a new document." ma:contentTypeScope="" ma:versionID="853bf197816c8919576917a996eed374">
  <xsd:schema xmlns:xsd="http://www.w3.org/2001/XMLSchema" xmlns:xs="http://www.w3.org/2001/XMLSchema" xmlns:p="http://schemas.microsoft.com/office/2006/metadata/properties" xmlns:ns2="7a272f5a-56c4-4256-a737-b82ad7e2c4b8" xmlns:ns3="447017d4-2cb0-4a0e-af3b-f9b29d483a5a" targetNamespace="http://schemas.microsoft.com/office/2006/metadata/properties" ma:root="true" ma:fieldsID="ce36448609e5a4d2192ba17b35152f95" ns2:_="" ns3:_="">
    <xsd:import namespace="7a272f5a-56c4-4256-a737-b82ad7e2c4b8"/>
    <xsd:import namespace="447017d4-2cb0-4a0e-af3b-f9b29d483a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72f5a-56c4-4256-a737-b82ad7e2c4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3e3f5f-1c33-4059-82fb-6ec467073f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017d4-2cb0-4a0e-af3b-f9b29d483a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64886d4-5b1f-490e-b1f2-c2e1595ebc9b}" ma:internalName="TaxCatchAll" ma:showField="CatchAllData" ma:web="447017d4-2cb0-4a0e-af3b-f9b29d483a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272f5a-56c4-4256-a737-b82ad7e2c4b8">
      <Terms xmlns="http://schemas.microsoft.com/office/infopath/2007/PartnerControls"/>
    </lcf76f155ced4ddcb4097134ff3c332f>
    <TaxCatchAll xmlns="447017d4-2cb0-4a0e-af3b-f9b29d483a5a" xsi:nil="true"/>
  </documentManagement>
</p:properties>
</file>

<file path=customXml/itemProps1.xml><?xml version="1.0" encoding="utf-8"?>
<ds:datastoreItem xmlns:ds="http://schemas.openxmlformats.org/officeDocument/2006/customXml" ds:itemID="{AEA0C6ED-BA34-4D4D-99A3-60E469E1C44E}"/>
</file>

<file path=customXml/itemProps2.xml><?xml version="1.0" encoding="utf-8"?>
<ds:datastoreItem xmlns:ds="http://schemas.openxmlformats.org/officeDocument/2006/customXml" ds:itemID="{93268A02-95F8-43A2-BCCE-D106A486BB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0B68B0-977F-43F9-9D26-6274C8407E6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12106</TotalTime>
  <Words>706</Words>
  <Application>Microsoft Office PowerPoint</Application>
  <PresentationFormat>On-screen Show (4:3)</PresentationFormat>
  <Paragraphs>228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Futura Bold BT</vt:lpstr>
      <vt:lpstr>Futura Light BT</vt:lpstr>
      <vt:lpstr>Futura Lt BT</vt:lpstr>
      <vt:lpstr>futura-lt-w01-book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Corporate Partners/Sponsors</vt:lpstr>
      <vt:lpstr>PowerPoint Presentation</vt:lpstr>
      <vt:lpstr>PowerPoint Presentation</vt:lpstr>
    </vt:vector>
  </TitlesOfParts>
  <Company>Tulsa Global Alliance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Jocelyn Wood</dc:creator>
  <cp:lastModifiedBy>Bob Lieser</cp:lastModifiedBy>
  <cp:revision>287</cp:revision>
  <cp:lastPrinted>2019-10-28T17:22:26Z</cp:lastPrinted>
  <dcterms:created xsi:type="dcterms:W3CDTF">2009-08-19T20:02:33Z</dcterms:created>
  <dcterms:modified xsi:type="dcterms:W3CDTF">2021-06-27T00:58:54Z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0x010100DFAB9FAB2E1B7F4B87BBBE5AFF21CD90</vt:lpwstr>
  </property>
</Properties>
</file>